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3"/>
  </p:handoutMasterIdLst>
  <p:sldIdLst>
    <p:sldId id="256" r:id="rId5"/>
    <p:sldId id="265" r:id="rId6"/>
    <p:sldId id="257" r:id="rId7"/>
    <p:sldId id="261" r:id="rId8"/>
    <p:sldId id="266" r:id="rId9"/>
    <p:sldId id="262" r:id="rId10"/>
    <p:sldId id="263" r:id="rId11"/>
    <p:sldId id="259" r:id="rId12"/>
    <p:sldId id="260" r:id="rId13"/>
    <p:sldId id="273" r:id="rId14"/>
    <p:sldId id="274" r:id="rId15"/>
    <p:sldId id="268" r:id="rId16"/>
    <p:sldId id="267" r:id="rId17"/>
    <p:sldId id="269" r:id="rId18"/>
    <p:sldId id="271" r:id="rId19"/>
    <p:sldId id="272" r:id="rId20"/>
    <p:sldId id="270" r:id="rId21"/>
    <p:sldId id="264" r:id="rId22"/>
  </p:sldIdLst>
  <p:sldSz cx="9144000" cy="6845300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EFELD Carola" initials="HC" lastIdx="18" clrIdx="0">
    <p:extLst>
      <p:ext uri="{19B8F6BF-5375-455C-9EA6-DF929625EA0E}">
        <p15:presenceInfo xmlns:p15="http://schemas.microsoft.com/office/powerpoint/2012/main" userId="S::hoefelc@bpost.be::5d1a8f34-e181-4f7e-a08e-782d489d45f7" providerId="AD"/>
      </p:ext>
    </p:extLst>
  </p:cmAuthor>
  <p:cmAuthor id="2" name="CARVALHO HAMILTON Marilia" initials="CHM" lastIdx="1" clrIdx="1">
    <p:extLst>
      <p:ext uri="{19B8F6BF-5375-455C-9EA6-DF929625EA0E}">
        <p15:presenceInfo xmlns:p15="http://schemas.microsoft.com/office/powerpoint/2012/main" userId="S::u516005@bpost.be::cc170911-fc65-4cee-844f-334f12a5e157" providerId="AD"/>
      </p:ext>
    </p:extLst>
  </p:cmAuthor>
  <p:cmAuthor id="3" name="Li Horst" initials="LH" lastIdx="9" clrIdx="2">
    <p:extLst>
      <p:ext uri="{19B8F6BF-5375-455C-9EA6-DF929625EA0E}">
        <p15:presenceInfo xmlns:p15="http://schemas.microsoft.com/office/powerpoint/2012/main" userId="S::u422844@bpost.be::157adcdd-bf82-421a-82db-5346de966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02B39-236F-43CC-9B3C-536F191EAA05}" v="5" dt="2022-10-07T07:41:14.72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658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VALHO HAMILTON Marilia" userId="cc170911-fc65-4cee-844f-334f12a5e157" providerId="ADAL" clId="{3C602B39-236F-43CC-9B3C-536F191EAA05}"/>
    <pc:docChg chg="custSel modSld">
      <pc:chgData name="CARVALHO HAMILTON Marilia" userId="cc170911-fc65-4cee-844f-334f12a5e157" providerId="ADAL" clId="{3C602B39-236F-43CC-9B3C-536F191EAA05}" dt="2022-10-07T07:42:20.822" v="93" actId="478"/>
      <pc:docMkLst>
        <pc:docMk/>
      </pc:docMkLst>
      <pc:sldChg chg="delCm">
        <pc:chgData name="CARVALHO HAMILTON Marilia" userId="cc170911-fc65-4cee-844f-334f12a5e157" providerId="ADAL" clId="{3C602B39-236F-43CC-9B3C-536F191EAA05}" dt="2022-10-07T07:39:44.881" v="1"/>
        <pc:sldMkLst>
          <pc:docMk/>
          <pc:sldMk cId="2344008320" sldId="266"/>
        </pc:sldMkLst>
      </pc:sldChg>
      <pc:sldChg chg="delCm">
        <pc:chgData name="CARVALHO HAMILTON Marilia" userId="cc170911-fc65-4cee-844f-334f12a5e157" providerId="ADAL" clId="{3C602B39-236F-43CC-9B3C-536F191EAA05}" dt="2022-10-07T07:40:48.223" v="57"/>
        <pc:sldMkLst>
          <pc:docMk/>
          <pc:sldMk cId="621353837" sldId="271"/>
        </pc:sldMkLst>
      </pc:sldChg>
      <pc:sldChg chg="delSp modSp delCm">
        <pc:chgData name="CARVALHO HAMILTON Marilia" userId="cc170911-fc65-4cee-844f-334f12a5e157" providerId="ADAL" clId="{3C602B39-236F-43CC-9B3C-536F191EAA05}" dt="2022-10-07T07:42:20.822" v="93" actId="478"/>
        <pc:sldMkLst>
          <pc:docMk/>
          <pc:sldMk cId="2647428194" sldId="272"/>
        </pc:sldMkLst>
        <pc:spChg chg="mod">
          <ac:chgData name="CARVALHO HAMILTON Marilia" userId="cc170911-fc65-4cee-844f-334f12a5e157" providerId="ADAL" clId="{3C602B39-236F-43CC-9B3C-536F191EAA05}" dt="2022-10-07T07:42:11.332" v="92" actId="20577"/>
          <ac:spMkLst>
            <pc:docMk/>
            <pc:sldMk cId="2647428194" sldId="272"/>
            <ac:spMk id="11" creationId="{00000000-0000-0000-0000-000000000000}"/>
          </ac:spMkLst>
        </pc:spChg>
        <pc:picChg chg="del">
          <ac:chgData name="CARVALHO HAMILTON Marilia" userId="cc170911-fc65-4cee-844f-334f12a5e157" providerId="ADAL" clId="{3C602B39-236F-43CC-9B3C-536F191EAA05}" dt="2022-10-07T07:42:20.822" v="93" actId="478"/>
          <ac:picMkLst>
            <pc:docMk/>
            <pc:sldMk cId="2647428194" sldId="272"/>
            <ac:picMk id="12" creationId="{986CC5AF-29EE-4D50-99B2-2AF60236EFE5}"/>
          </ac:picMkLst>
        </pc:picChg>
      </pc:sldChg>
      <pc:sldChg chg="modSp">
        <pc:chgData name="CARVALHO HAMILTON Marilia" userId="cc170911-fc65-4cee-844f-334f12a5e157" providerId="ADAL" clId="{3C602B39-236F-43CC-9B3C-536F191EAA05}" dt="2022-10-07T07:40:28.130" v="55" actId="5793"/>
        <pc:sldMkLst>
          <pc:docMk/>
          <pc:sldMk cId="903063379" sldId="274"/>
        </pc:sldMkLst>
        <pc:spChg chg="mod">
          <ac:chgData name="CARVALHO HAMILTON Marilia" userId="cc170911-fc65-4cee-844f-334f12a5e157" providerId="ADAL" clId="{3C602B39-236F-43CC-9B3C-536F191EAA05}" dt="2022-10-07T07:40:28.130" v="55" actId="5793"/>
          <ac:spMkLst>
            <pc:docMk/>
            <pc:sldMk cId="903063379" sldId="274"/>
            <ac:spMk id="7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8-04T15:00:53.536" idx="5">
    <p:pos x="5035" y="1033"/>
    <p:text>Marketing can certainly apply  the new logo/visuals/branding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7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15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37" y="0"/>
            <a:ext cx="2945659" cy="497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319BF-85FF-4421-BFEF-8DEBF95BBDE8}" type="datetimeFigureOut">
              <a:rPr lang="en-150" smtClean="0"/>
              <a:t>10/07/2022</a:t>
            </a:fld>
            <a:endParaRPr lang="en-1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893"/>
            <a:ext cx="2945659" cy="497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15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37" y="9430893"/>
            <a:ext cx="2945659" cy="497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E91F5-7E11-4AAC-A589-6BC9138D0718}" type="slidenum">
              <a:rPr lang="en-150" smtClean="0"/>
              <a:t>‹#›</a:t>
            </a:fld>
            <a:endParaRPr lang="en-150"/>
          </a:p>
        </p:txBody>
      </p:sp>
    </p:spTree>
    <p:extLst>
      <p:ext uri="{BB962C8B-B14F-4D97-AF65-F5344CB8AC3E}">
        <p14:creationId xmlns:p14="http://schemas.microsoft.com/office/powerpoint/2010/main" val="1399262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2043"/>
            <a:ext cx="7772400" cy="1437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33368"/>
            <a:ext cx="6400800" cy="171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4425" y="6482654"/>
            <a:ext cx="7634605" cy="0"/>
          </a:xfrm>
          <a:custGeom>
            <a:avLst/>
            <a:gdLst/>
            <a:ahLst/>
            <a:cxnLst/>
            <a:rect l="l" t="t" r="r" b="b"/>
            <a:pathLst>
              <a:path w="7634605">
                <a:moveTo>
                  <a:pt x="0" y="0"/>
                </a:moveTo>
                <a:lnTo>
                  <a:pt x="7634185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4419"/>
            <a:ext cx="397764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4419"/>
            <a:ext cx="3977640" cy="45178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116012"/>
            <a:ext cx="9144000" cy="5193030"/>
          </a:xfrm>
          <a:custGeom>
            <a:avLst/>
            <a:gdLst/>
            <a:ahLst/>
            <a:cxnLst/>
            <a:rect l="l" t="t" r="r" b="b"/>
            <a:pathLst>
              <a:path w="9144000" h="5193030">
                <a:moveTo>
                  <a:pt x="0" y="5192991"/>
                </a:moveTo>
                <a:lnTo>
                  <a:pt x="9144000" y="5192991"/>
                </a:lnTo>
                <a:lnTo>
                  <a:pt x="9144000" y="0"/>
                </a:lnTo>
                <a:lnTo>
                  <a:pt x="0" y="0"/>
                </a:lnTo>
                <a:lnTo>
                  <a:pt x="0" y="5192991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00671" y="1769017"/>
            <a:ext cx="6919325" cy="40775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64425" y="6482654"/>
            <a:ext cx="7634605" cy="0"/>
          </a:xfrm>
          <a:custGeom>
            <a:avLst/>
            <a:gdLst/>
            <a:ahLst/>
            <a:cxnLst/>
            <a:rect l="l" t="t" r="r" b="b"/>
            <a:pathLst>
              <a:path w="7634605">
                <a:moveTo>
                  <a:pt x="0" y="0"/>
                </a:moveTo>
                <a:lnTo>
                  <a:pt x="7634185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28382"/>
            <a:ext cx="7729400" cy="474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299" y="1381285"/>
            <a:ext cx="7729400" cy="2078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07299" y="6587494"/>
            <a:ext cx="2369820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66129"/>
            <a:ext cx="2103120" cy="342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71459" y="6587494"/>
            <a:ext cx="178434" cy="153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5A5A5F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integrationseu@landmarkgloba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integrationseu@landmarkglobal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mailto:test@post.b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est@post.be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3214" y="4687942"/>
            <a:ext cx="7077709" cy="930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3700" dirty="0">
                <a:solidFill>
                  <a:srgbClr val="FFFFFF"/>
                </a:solidFill>
                <a:latin typeface="Arial"/>
                <a:cs typeface="Arial"/>
              </a:rPr>
              <a:t>Move your </a:t>
            </a:r>
            <a:r>
              <a:rPr sz="3700" spc="-5" dirty="0">
                <a:solidFill>
                  <a:srgbClr val="FFFFFF"/>
                </a:solidFill>
                <a:latin typeface="Arial"/>
                <a:cs typeface="Arial"/>
              </a:rPr>
              <a:t>parcels </a:t>
            </a:r>
            <a:r>
              <a:rPr sz="3700" dirty="0">
                <a:solidFill>
                  <a:srgbClr val="FFFFFF"/>
                </a:solidFill>
                <a:latin typeface="Arial"/>
                <a:cs typeface="Arial"/>
              </a:rPr>
              <a:t>to the fast</a:t>
            </a:r>
            <a:r>
              <a:rPr sz="3700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700" spc="-5" dirty="0">
                <a:solidFill>
                  <a:srgbClr val="FFFFFF"/>
                </a:solidFill>
                <a:latin typeface="Arial"/>
                <a:cs typeface="Arial"/>
              </a:rPr>
              <a:t>lane</a:t>
            </a:r>
            <a:endParaRPr sz="37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2000" dirty="0">
                <a:solidFill>
                  <a:srgbClr val="EF2637"/>
                </a:solidFill>
                <a:latin typeface="Arial"/>
                <a:cs typeface="Arial"/>
              </a:rPr>
              <a:t>With </a:t>
            </a:r>
            <a:r>
              <a:rPr sz="2000" spc="-5" dirty="0">
                <a:solidFill>
                  <a:srgbClr val="EF2637"/>
                </a:solidFill>
                <a:latin typeface="Arial"/>
                <a:cs typeface="Arial"/>
              </a:rPr>
              <a:t>electronic</a:t>
            </a:r>
            <a:r>
              <a:rPr sz="2000" spc="-100" dirty="0">
                <a:solidFill>
                  <a:srgbClr val="EF2637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F2637"/>
                </a:solidFill>
                <a:latin typeface="Arial"/>
                <a:cs typeface="Arial"/>
              </a:rPr>
              <a:t>pre-advice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25928" y="562933"/>
            <a:ext cx="149034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575756"/>
                </a:solidFill>
                <a:latin typeface="Lucida Sans"/>
                <a:cs typeface="Lucida Sans"/>
              </a:rPr>
              <a:t>landmark</a:t>
            </a:r>
            <a:r>
              <a:rPr sz="1400" b="1" spc="-114" dirty="0">
                <a:solidFill>
                  <a:srgbClr val="575756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575756"/>
                </a:solidFill>
                <a:latin typeface="Lucida Sans"/>
                <a:cs typeface="Lucida Sans"/>
              </a:rPr>
              <a:t>global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1993" y="235800"/>
            <a:ext cx="717765" cy="505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76836" y="342493"/>
            <a:ext cx="239608" cy="1678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39909" y="832088"/>
            <a:ext cx="779145" cy="87630"/>
          </a:xfrm>
          <a:custGeom>
            <a:avLst/>
            <a:gdLst/>
            <a:ahLst/>
            <a:cxnLst/>
            <a:rect l="l" t="t" r="r" b="b"/>
            <a:pathLst>
              <a:path w="779145" h="87630">
                <a:moveTo>
                  <a:pt x="98196" y="0"/>
                </a:moveTo>
                <a:lnTo>
                  <a:pt x="83832" y="0"/>
                </a:lnTo>
                <a:lnTo>
                  <a:pt x="83832" y="65227"/>
                </a:lnTo>
                <a:lnTo>
                  <a:pt x="88049" y="67144"/>
                </a:lnTo>
                <a:lnTo>
                  <a:pt x="96062" y="68745"/>
                </a:lnTo>
                <a:lnTo>
                  <a:pt x="104647" y="68745"/>
                </a:lnTo>
                <a:lnTo>
                  <a:pt x="116859" y="67037"/>
                </a:lnTo>
                <a:lnTo>
                  <a:pt x="125771" y="62104"/>
                </a:lnTo>
                <a:lnTo>
                  <a:pt x="127762" y="59232"/>
                </a:lnTo>
                <a:lnTo>
                  <a:pt x="102222" y="59232"/>
                </a:lnTo>
                <a:lnTo>
                  <a:pt x="99466" y="58788"/>
                </a:lnTo>
                <a:lnTo>
                  <a:pt x="98196" y="58229"/>
                </a:lnTo>
                <a:lnTo>
                  <a:pt x="98196" y="28981"/>
                </a:lnTo>
                <a:lnTo>
                  <a:pt x="99377" y="28536"/>
                </a:lnTo>
                <a:lnTo>
                  <a:pt x="102400" y="28092"/>
                </a:lnTo>
                <a:lnTo>
                  <a:pt x="127865" y="28092"/>
                </a:lnTo>
                <a:lnTo>
                  <a:pt x="126288" y="25647"/>
                </a:lnTo>
                <a:lnTo>
                  <a:pt x="117931" y="20562"/>
                </a:lnTo>
                <a:lnTo>
                  <a:pt x="113294" y="19837"/>
                </a:lnTo>
                <a:lnTo>
                  <a:pt x="98196" y="19837"/>
                </a:lnTo>
                <a:lnTo>
                  <a:pt x="98196" y="0"/>
                </a:lnTo>
                <a:close/>
              </a:path>
              <a:path w="779145" h="87630">
                <a:moveTo>
                  <a:pt x="127865" y="28092"/>
                </a:moveTo>
                <a:lnTo>
                  <a:pt x="113931" y="28092"/>
                </a:lnTo>
                <a:lnTo>
                  <a:pt x="118579" y="34543"/>
                </a:lnTo>
                <a:lnTo>
                  <a:pt x="118579" y="53492"/>
                </a:lnTo>
                <a:lnTo>
                  <a:pt x="113753" y="59232"/>
                </a:lnTo>
                <a:lnTo>
                  <a:pt x="127762" y="59232"/>
                </a:lnTo>
                <a:lnTo>
                  <a:pt x="131229" y="54230"/>
                </a:lnTo>
                <a:lnTo>
                  <a:pt x="133083" y="43700"/>
                </a:lnTo>
                <a:lnTo>
                  <a:pt x="131369" y="33524"/>
                </a:lnTo>
                <a:lnTo>
                  <a:pt x="127865" y="28092"/>
                </a:lnTo>
                <a:close/>
              </a:path>
              <a:path w="779145" h="87630">
                <a:moveTo>
                  <a:pt x="106387" y="18757"/>
                </a:moveTo>
                <a:lnTo>
                  <a:pt x="103390" y="18757"/>
                </a:lnTo>
                <a:lnTo>
                  <a:pt x="99987" y="19291"/>
                </a:lnTo>
                <a:lnTo>
                  <a:pt x="98196" y="19837"/>
                </a:lnTo>
                <a:lnTo>
                  <a:pt x="113294" y="19837"/>
                </a:lnTo>
                <a:lnTo>
                  <a:pt x="106387" y="18757"/>
                </a:lnTo>
                <a:close/>
              </a:path>
              <a:path w="779145" h="87630">
                <a:moveTo>
                  <a:pt x="324218" y="28905"/>
                </a:moveTo>
                <a:lnTo>
                  <a:pt x="310057" y="28905"/>
                </a:lnTo>
                <a:lnTo>
                  <a:pt x="310057" y="63728"/>
                </a:lnTo>
                <a:lnTo>
                  <a:pt x="315239" y="68846"/>
                </a:lnTo>
                <a:lnTo>
                  <a:pt x="329717" y="68846"/>
                </a:lnTo>
                <a:lnTo>
                  <a:pt x="333197" y="68211"/>
                </a:lnTo>
                <a:lnTo>
                  <a:pt x="334898" y="67525"/>
                </a:lnTo>
                <a:lnTo>
                  <a:pt x="334898" y="58089"/>
                </a:lnTo>
                <a:lnTo>
                  <a:pt x="327101" y="58089"/>
                </a:lnTo>
                <a:lnTo>
                  <a:pt x="324218" y="56730"/>
                </a:lnTo>
                <a:lnTo>
                  <a:pt x="324218" y="28905"/>
                </a:lnTo>
                <a:close/>
              </a:path>
              <a:path w="779145" h="87630">
                <a:moveTo>
                  <a:pt x="334898" y="57353"/>
                </a:moveTo>
                <a:lnTo>
                  <a:pt x="333908" y="57708"/>
                </a:lnTo>
                <a:lnTo>
                  <a:pt x="332295" y="58089"/>
                </a:lnTo>
                <a:lnTo>
                  <a:pt x="334898" y="58089"/>
                </a:lnTo>
                <a:lnTo>
                  <a:pt x="334898" y="57353"/>
                </a:lnTo>
                <a:close/>
              </a:path>
              <a:path w="779145" h="87630">
                <a:moveTo>
                  <a:pt x="334898" y="19761"/>
                </a:moveTo>
                <a:lnTo>
                  <a:pt x="302729" y="19761"/>
                </a:lnTo>
                <a:lnTo>
                  <a:pt x="302729" y="28905"/>
                </a:lnTo>
                <a:lnTo>
                  <a:pt x="334898" y="28905"/>
                </a:lnTo>
                <a:lnTo>
                  <a:pt x="334898" y="19761"/>
                </a:lnTo>
                <a:close/>
              </a:path>
              <a:path w="779145" h="87630">
                <a:moveTo>
                  <a:pt x="324218" y="5511"/>
                </a:moveTo>
                <a:lnTo>
                  <a:pt x="310057" y="8966"/>
                </a:lnTo>
                <a:lnTo>
                  <a:pt x="310057" y="19761"/>
                </a:lnTo>
                <a:lnTo>
                  <a:pt x="324218" y="19761"/>
                </a:lnTo>
                <a:lnTo>
                  <a:pt x="324218" y="5511"/>
                </a:lnTo>
                <a:close/>
              </a:path>
              <a:path w="779145" h="87630">
                <a:moveTo>
                  <a:pt x="260426" y="56387"/>
                </a:moveTo>
                <a:lnTo>
                  <a:pt x="255752" y="65709"/>
                </a:lnTo>
                <a:lnTo>
                  <a:pt x="260007" y="67602"/>
                </a:lnTo>
                <a:lnTo>
                  <a:pt x="267042" y="69214"/>
                </a:lnTo>
                <a:lnTo>
                  <a:pt x="274192" y="69214"/>
                </a:lnTo>
                <a:lnTo>
                  <a:pt x="284194" y="68148"/>
                </a:lnTo>
                <a:lnTo>
                  <a:pt x="291425" y="65120"/>
                </a:lnTo>
                <a:lnTo>
                  <a:pt x="295815" y="60390"/>
                </a:lnTo>
                <a:lnTo>
                  <a:pt x="296022" y="59524"/>
                </a:lnTo>
                <a:lnTo>
                  <a:pt x="269633" y="59524"/>
                </a:lnTo>
                <a:lnTo>
                  <a:pt x="263220" y="57886"/>
                </a:lnTo>
                <a:lnTo>
                  <a:pt x="260426" y="56387"/>
                </a:lnTo>
                <a:close/>
              </a:path>
              <a:path w="779145" h="87630">
                <a:moveTo>
                  <a:pt x="285483" y="18707"/>
                </a:moveTo>
                <a:lnTo>
                  <a:pt x="264871" y="18707"/>
                </a:lnTo>
                <a:lnTo>
                  <a:pt x="257251" y="24409"/>
                </a:lnTo>
                <a:lnTo>
                  <a:pt x="257251" y="42456"/>
                </a:lnTo>
                <a:lnTo>
                  <a:pt x="266306" y="45338"/>
                </a:lnTo>
                <a:lnTo>
                  <a:pt x="278612" y="49098"/>
                </a:lnTo>
                <a:lnTo>
                  <a:pt x="282295" y="50647"/>
                </a:lnTo>
                <a:lnTo>
                  <a:pt x="282295" y="57454"/>
                </a:lnTo>
                <a:lnTo>
                  <a:pt x="278968" y="59524"/>
                </a:lnTo>
                <a:lnTo>
                  <a:pt x="296022" y="59524"/>
                </a:lnTo>
                <a:lnTo>
                  <a:pt x="297294" y="54216"/>
                </a:lnTo>
                <a:lnTo>
                  <a:pt x="297294" y="44449"/>
                </a:lnTo>
                <a:lnTo>
                  <a:pt x="288086" y="41757"/>
                </a:lnTo>
                <a:lnTo>
                  <a:pt x="275628" y="37909"/>
                </a:lnTo>
                <a:lnTo>
                  <a:pt x="271894" y="36461"/>
                </a:lnTo>
                <a:lnTo>
                  <a:pt x="271894" y="29908"/>
                </a:lnTo>
                <a:lnTo>
                  <a:pt x="274916" y="27749"/>
                </a:lnTo>
                <a:lnTo>
                  <a:pt x="292756" y="27749"/>
                </a:lnTo>
                <a:lnTo>
                  <a:pt x="295706" y="22186"/>
                </a:lnTo>
                <a:lnTo>
                  <a:pt x="291376" y="20192"/>
                </a:lnTo>
                <a:lnTo>
                  <a:pt x="285483" y="18707"/>
                </a:lnTo>
                <a:close/>
              </a:path>
              <a:path w="779145" h="87630">
                <a:moveTo>
                  <a:pt x="292756" y="27749"/>
                </a:moveTo>
                <a:lnTo>
                  <a:pt x="283756" y="27749"/>
                </a:lnTo>
                <a:lnTo>
                  <a:pt x="288886" y="29248"/>
                </a:lnTo>
                <a:lnTo>
                  <a:pt x="291274" y="30543"/>
                </a:lnTo>
                <a:lnTo>
                  <a:pt x="292756" y="27749"/>
                </a:lnTo>
                <a:close/>
              </a:path>
              <a:path w="779145" h="87630">
                <a:moveTo>
                  <a:pt x="436613" y="18707"/>
                </a:moveTo>
                <a:lnTo>
                  <a:pt x="425607" y="20609"/>
                </a:lnTo>
                <a:lnTo>
                  <a:pt x="417529" y="25879"/>
                </a:lnTo>
                <a:lnTo>
                  <a:pt x="412554" y="33858"/>
                </a:lnTo>
                <a:lnTo>
                  <a:pt x="410857" y="43891"/>
                </a:lnTo>
                <a:lnTo>
                  <a:pt x="412554" y="53955"/>
                </a:lnTo>
                <a:lnTo>
                  <a:pt x="417529" y="61982"/>
                </a:lnTo>
                <a:lnTo>
                  <a:pt x="425607" y="67294"/>
                </a:lnTo>
                <a:lnTo>
                  <a:pt x="436613" y="69214"/>
                </a:lnTo>
                <a:lnTo>
                  <a:pt x="447633" y="67294"/>
                </a:lnTo>
                <a:lnTo>
                  <a:pt x="455718" y="61982"/>
                </a:lnTo>
                <a:lnTo>
                  <a:pt x="457424" y="59232"/>
                </a:lnTo>
                <a:lnTo>
                  <a:pt x="429018" y="59232"/>
                </a:lnTo>
                <a:lnTo>
                  <a:pt x="425246" y="53492"/>
                </a:lnTo>
                <a:lnTo>
                  <a:pt x="425246" y="34124"/>
                </a:lnTo>
                <a:lnTo>
                  <a:pt x="429018" y="28282"/>
                </a:lnTo>
                <a:lnTo>
                  <a:pt x="457218" y="28282"/>
                </a:lnTo>
                <a:lnTo>
                  <a:pt x="455718" y="25879"/>
                </a:lnTo>
                <a:lnTo>
                  <a:pt x="447633" y="20609"/>
                </a:lnTo>
                <a:lnTo>
                  <a:pt x="436613" y="18707"/>
                </a:lnTo>
                <a:close/>
              </a:path>
              <a:path w="779145" h="87630">
                <a:moveTo>
                  <a:pt x="457218" y="28282"/>
                </a:moveTo>
                <a:lnTo>
                  <a:pt x="444284" y="28282"/>
                </a:lnTo>
                <a:lnTo>
                  <a:pt x="448043" y="34124"/>
                </a:lnTo>
                <a:lnTo>
                  <a:pt x="448043" y="53492"/>
                </a:lnTo>
                <a:lnTo>
                  <a:pt x="444284" y="59232"/>
                </a:lnTo>
                <a:lnTo>
                  <a:pt x="457424" y="59232"/>
                </a:lnTo>
                <a:lnTo>
                  <a:pt x="460696" y="53955"/>
                </a:lnTo>
                <a:lnTo>
                  <a:pt x="462394" y="43891"/>
                </a:lnTo>
                <a:lnTo>
                  <a:pt x="460696" y="33858"/>
                </a:lnTo>
                <a:lnTo>
                  <a:pt x="457218" y="28282"/>
                </a:lnTo>
                <a:close/>
              </a:path>
              <a:path w="779145" h="87630">
                <a:moveTo>
                  <a:pt x="224548" y="18707"/>
                </a:moveTo>
                <a:lnTo>
                  <a:pt x="213541" y="20609"/>
                </a:lnTo>
                <a:lnTo>
                  <a:pt x="205459" y="25879"/>
                </a:lnTo>
                <a:lnTo>
                  <a:pt x="200479" y="33858"/>
                </a:lnTo>
                <a:lnTo>
                  <a:pt x="198780" y="43891"/>
                </a:lnTo>
                <a:lnTo>
                  <a:pt x="200479" y="53955"/>
                </a:lnTo>
                <a:lnTo>
                  <a:pt x="205459" y="61982"/>
                </a:lnTo>
                <a:lnTo>
                  <a:pt x="213541" y="67294"/>
                </a:lnTo>
                <a:lnTo>
                  <a:pt x="224548" y="69214"/>
                </a:lnTo>
                <a:lnTo>
                  <a:pt x="235566" y="67294"/>
                </a:lnTo>
                <a:lnTo>
                  <a:pt x="243647" y="61982"/>
                </a:lnTo>
                <a:lnTo>
                  <a:pt x="245351" y="59232"/>
                </a:lnTo>
                <a:lnTo>
                  <a:pt x="216954" y="59232"/>
                </a:lnTo>
                <a:lnTo>
                  <a:pt x="213182" y="53492"/>
                </a:lnTo>
                <a:lnTo>
                  <a:pt x="213182" y="34124"/>
                </a:lnTo>
                <a:lnTo>
                  <a:pt x="216954" y="28282"/>
                </a:lnTo>
                <a:lnTo>
                  <a:pt x="245145" y="28282"/>
                </a:lnTo>
                <a:lnTo>
                  <a:pt x="243647" y="25879"/>
                </a:lnTo>
                <a:lnTo>
                  <a:pt x="235566" y="20609"/>
                </a:lnTo>
                <a:lnTo>
                  <a:pt x="224548" y="18707"/>
                </a:lnTo>
                <a:close/>
              </a:path>
              <a:path w="779145" h="87630">
                <a:moveTo>
                  <a:pt x="245145" y="28282"/>
                </a:moveTo>
                <a:lnTo>
                  <a:pt x="232219" y="28282"/>
                </a:lnTo>
                <a:lnTo>
                  <a:pt x="235978" y="34124"/>
                </a:lnTo>
                <a:lnTo>
                  <a:pt x="235978" y="53492"/>
                </a:lnTo>
                <a:lnTo>
                  <a:pt x="232219" y="59232"/>
                </a:lnTo>
                <a:lnTo>
                  <a:pt x="245351" y="59232"/>
                </a:lnTo>
                <a:lnTo>
                  <a:pt x="248621" y="53955"/>
                </a:lnTo>
                <a:lnTo>
                  <a:pt x="250316" y="43891"/>
                </a:lnTo>
                <a:lnTo>
                  <a:pt x="248621" y="33858"/>
                </a:lnTo>
                <a:lnTo>
                  <a:pt x="245145" y="28282"/>
                </a:lnTo>
                <a:close/>
              </a:path>
              <a:path w="779145" h="87630">
                <a:moveTo>
                  <a:pt x="580275" y="18707"/>
                </a:moveTo>
                <a:lnTo>
                  <a:pt x="571715" y="18707"/>
                </a:lnTo>
                <a:lnTo>
                  <a:pt x="563689" y="20307"/>
                </a:lnTo>
                <a:lnTo>
                  <a:pt x="559434" y="22186"/>
                </a:lnTo>
                <a:lnTo>
                  <a:pt x="559434" y="87452"/>
                </a:lnTo>
                <a:lnTo>
                  <a:pt x="573849" y="87452"/>
                </a:lnTo>
                <a:lnTo>
                  <a:pt x="573849" y="67602"/>
                </a:lnTo>
                <a:lnTo>
                  <a:pt x="588813" y="67602"/>
                </a:lnTo>
                <a:lnTo>
                  <a:pt x="593581" y="66857"/>
                </a:lnTo>
                <a:lnTo>
                  <a:pt x="601914" y="61779"/>
                </a:lnTo>
                <a:lnTo>
                  <a:pt x="603494" y="59321"/>
                </a:lnTo>
                <a:lnTo>
                  <a:pt x="578053" y="59321"/>
                </a:lnTo>
                <a:lnTo>
                  <a:pt x="574979" y="58902"/>
                </a:lnTo>
                <a:lnTo>
                  <a:pt x="573849" y="58419"/>
                </a:lnTo>
                <a:lnTo>
                  <a:pt x="573849" y="29184"/>
                </a:lnTo>
                <a:lnTo>
                  <a:pt x="575106" y="28625"/>
                </a:lnTo>
                <a:lnTo>
                  <a:pt x="577849" y="28206"/>
                </a:lnTo>
                <a:lnTo>
                  <a:pt x="603380" y="28206"/>
                </a:lnTo>
                <a:lnTo>
                  <a:pt x="601386" y="25331"/>
                </a:lnTo>
                <a:lnTo>
                  <a:pt x="592483" y="20410"/>
                </a:lnTo>
                <a:lnTo>
                  <a:pt x="580275" y="18707"/>
                </a:lnTo>
                <a:close/>
              </a:path>
              <a:path w="779145" h="87630">
                <a:moveTo>
                  <a:pt x="588813" y="67602"/>
                </a:moveTo>
                <a:lnTo>
                  <a:pt x="573849" y="67602"/>
                </a:lnTo>
                <a:lnTo>
                  <a:pt x="575640" y="68122"/>
                </a:lnTo>
                <a:lnTo>
                  <a:pt x="579018" y="68656"/>
                </a:lnTo>
                <a:lnTo>
                  <a:pt x="582066" y="68656"/>
                </a:lnTo>
                <a:lnTo>
                  <a:pt x="588813" y="67602"/>
                </a:lnTo>
                <a:close/>
              </a:path>
              <a:path w="779145" h="87630">
                <a:moveTo>
                  <a:pt x="603380" y="28206"/>
                </a:moveTo>
                <a:lnTo>
                  <a:pt x="589343" y="28206"/>
                </a:lnTo>
                <a:lnTo>
                  <a:pt x="594232" y="33921"/>
                </a:lnTo>
                <a:lnTo>
                  <a:pt x="594232" y="52882"/>
                </a:lnTo>
                <a:lnTo>
                  <a:pt x="589559" y="59321"/>
                </a:lnTo>
                <a:lnTo>
                  <a:pt x="603494" y="59321"/>
                </a:lnTo>
                <a:lnTo>
                  <a:pt x="606978" y="53900"/>
                </a:lnTo>
                <a:lnTo>
                  <a:pt x="608685" y="43700"/>
                </a:lnTo>
                <a:lnTo>
                  <a:pt x="606836" y="33189"/>
                </a:lnTo>
                <a:lnTo>
                  <a:pt x="603380" y="28206"/>
                </a:lnTo>
                <a:close/>
              </a:path>
              <a:path w="779145" h="87630">
                <a:moveTo>
                  <a:pt x="163144" y="18707"/>
                </a:moveTo>
                <a:lnTo>
                  <a:pt x="154584" y="18707"/>
                </a:lnTo>
                <a:lnTo>
                  <a:pt x="146545" y="20307"/>
                </a:lnTo>
                <a:lnTo>
                  <a:pt x="142290" y="22186"/>
                </a:lnTo>
                <a:lnTo>
                  <a:pt x="142290" y="87452"/>
                </a:lnTo>
                <a:lnTo>
                  <a:pt x="156705" y="87452"/>
                </a:lnTo>
                <a:lnTo>
                  <a:pt x="156705" y="67602"/>
                </a:lnTo>
                <a:lnTo>
                  <a:pt x="171677" y="67602"/>
                </a:lnTo>
                <a:lnTo>
                  <a:pt x="176443" y="66857"/>
                </a:lnTo>
                <a:lnTo>
                  <a:pt x="184772" y="61779"/>
                </a:lnTo>
                <a:lnTo>
                  <a:pt x="186351" y="59321"/>
                </a:lnTo>
                <a:lnTo>
                  <a:pt x="160908" y="59321"/>
                </a:lnTo>
                <a:lnTo>
                  <a:pt x="157848" y="58902"/>
                </a:lnTo>
                <a:lnTo>
                  <a:pt x="156705" y="58419"/>
                </a:lnTo>
                <a:lnTo>
                  <a:pt x="156705" y="29184"/>
                </a:lnTo>
                <a:lnTo>
                  <a:pt x="157975" y="28625"/>
                </a:lnTo>
                <a:lnTo>
                  <a:pt x="160718" y="28206"/>
                </a:lnTo>
                <a:lnTo>
                  <a:pt x="186237" y="28206"/>
                </a:lnTo>
                <a:lnTo>
                  <a:pt x="184243" y="25331"/>
                </a:lnTo>
                <a:lnTo>
                  <a:pt x="175344" y="20410"/>
                </a:lnTo>
                <a:lnTo>
                  <a:pt x="163144" y="18707"/>
                </a:lnTo>
                <a:close/>
              </a:path>
              <a:path w="779145" h="87630">
                <a:moveTo>
                  <a:pt x="171677" y="67602"/>
                </a:moveTo>
                <a:lnTo>
                  <a:pt x="156705" y="67602"/>
                </a:lnTo>
                <a:lnTo>
                  <a:pt x="158508" y="68122"/>
                </a:lnTo>
                <a:lnTo>
                  <a:pt x="161874" y="68656"/>
                </a:lnTo>
                <a:lnTo>
                  <a:pt x="164934" y="68656"/>
                </a:lnTo>
                <a:lnTo>
                  <a:pt x="171677" y="67602"/>
                </a:lnTo>
                <a:close/>
              </a:path>
              <a:path w="779145" h="87630">
                <a:moveTo>
                  <a:pt x="186237" y="28206"/>
                </a:moveTo>
                <a:lnTo>
                  <a:pt x="172199" y="28206"/>
                </a:lnTo>
                <a:lnTo>
                  <a:pt x="177088" y="33921"/>
                </a:lnTo>
                <a:lnTo>
                  <a:pt x="177088" y="52882"/>
                </a:lnTo>
                <a:lnTo>
                  <a:pt x="172415" y="59321"/>
                </a:lnTo>
                <a:lnTo>
                  <a:pt x="186351" y="59321"/>
                </a:lnTo>
                <a:lnTo>
                  <a:pt x="189834" y="53900"/>
                </a:lnTo>
                <a:lnTo>
                  <a:pt x="191541" y="43700"/>
                </a:lnTo>
                <a:lnTo>
                  <a:pt x="189692" y="33189"/>
                </a:lnTo>
                <a:lnTo>
                  <a:pt x="186237" y="28206"/>
                </a:lnTo>
                <a:close/>
              </a:path>
              <a:path w="779145" h="87630">
                <a:moveTo>
                  <a:pt x="743178" y="19761"/>
                </a:moveTo>
                <a:lnTo>
                  <a:pt x="726935" y="19761"/>
                </a:lnTo>
                <a:lnTo>
                  <a:pt x="745604" y="68135"/>
                </a:lnTo>
                <a:lnTo>
                  <a:pt x="736447" y="87426"/>
                </a:lnTo>
                <a:lnTo>
                  <a:pt x="752690" y="87426"/>
                </a:lnTo>
                <a:lnTo>
                  <a:pt x="764488" y="56553"/>
                </a:lnTo>
                <a:lnTo>
                  <a:pt x="753046" y="56553"/>
                </a:lnTo>
                <a:lnTo>
                  <a:pt x="752868" y="54584"/>
                </a:lnTo>
                <a:lnTo>
                  <a:pt x="752424" y="51625"/>
                </a:lnTo>
                <a:lnTo>
                  <a:pt x="751624" y="48755"/>
                </a:lnTo>
                <a:lnTo>
                  <a:pt x="743178" y="19761"/>
                </a:lnTo>
                <a:close/>
              </a:path>
              <a:path w="779145" h="87630">
                <a:moveTo>
                  <a:pt x="778548" y="19761"/>
                </a:moveTo>
                <a:lnTo>
                  <a:pt x="764273" y="19761"/>
                </a:lnTo>
                <a:lnTo>
                  <a:pt x="754938" y="48755"/>
                </a:lnTo>
                <a:lnTo>
                  <a:pt x="754037" y="51625"/>
                </a:lnTo>
                <a:lnTo>
                  <a:pt x="753414" y="55130"/>
                </a:lnTo>
                <a:lnTo>
                  <a:pt x="753236" y="56553"/>
                </a:lnTo>
                <a:lnTo>
                  <a:pt x="764488" y="56553"/>
                </a:lnTo>
                <a:lnTo>
                  <a:pt x="778548" y="19761"/>
                </a:lnTo>
                <a:close/>
              </a:path>
              <a:path w="779145" h="87630">
                <a:moveTo>
                  <a:pt x="695896" y="18694"/>
                </a:moveTo>
                <a:lnTo>
                  <a:pt x="687806" y="18694"/>
                </a:lnTo>
                <a:lnTo>
                  <a:pt x="679742" y="19862"/>
                </a:lnTo>
                <a:lnTo>
                  <a:pt x="673366" y="22199"/>
                </a:lnTo>
                <a:lnTo>
                  <a:pt x="673366" y="68135"/>
                </a:lnTo>
                <a:lnTo>
                  <a:pt x="688530" y="68135"/>
                </a:lnTo>
                <a:lnTo>
                  <a:pt x="688530" y="28295"/>
                </a:lnTo>
                <a:lnTo>
                  <a:pt x="690600" y="27571"/>
                </a:lnTo>
                <a:lnTo>
                  <a:pt x="693191" y="27216"/>
                </a:lnTo>
                <a:lnTo>
                  <a:pt x="717959" y="27216"/>
                </a:lnTo>
                <a:lnTo>
                  <a:pt x="714198" y="22901"/>
                </a:lnTo>
                <a:lnTo>
                  <a:pt x="706425" y="19716"/>
                </a:lnTo>
                <a:lnTo>
                  <a:pt x="695896" y="18694"/>
                </a:lnTo>
                <a:close/>
              </a:path>
              <a:path w="779145" h="87630">
                <a:moveTo>
                  <a:pt x="717959" y="27216"/>
                </a:moveTo>
                <a:lnTo>
                  <a:pt x="702170" y="27216"/>
                </a:lnTo>
                <a:lnTo>
                  <a:pt x="705497" y="30086"/>
                </a:lnTo>
                <a:lnTo>
                  <a:pt x="705497" y="68135"/>
                </a:lnTo>
                <a:lnTo>
                  <a:pt x="720661" y="68135"/>
                </a:lnTo>
                <a:lnTo>
                  <a:pt x="720661" y="36461"/>
                </a:lnTo>
                <a:lnTo>
                  <a:pt x="719011" y="28424"/>
                </a:lnTo>
                <a:lnTo>
                  <a:pt x="717959" y="27216"/>
                </a:lnTo>
                <a:close/>
              </a:path>
              <a:path w="779145" h="87630">
                <a:moveTo>
                  <a:pt x="659913" y="27127"/>
                </a:moveTo>
                <a:lnTo>
                  <a:pt x="644283" y="27127"/>
                </a:lnTo>
                <a:lnTo>
                  <a:pt x="648055" y="29019"/>
                </a:lnTo>
                <a:lnTo>
                  <a:pt x="648055" y="36461"/>
                </a:lnTo>
                <a:lnTo>
                  <a:pt x="635634" y="38011"/>
                </a:lnTo>
                <a:lnTo>
                  <a:pt x="625282" y="40984"/>
                </a:lnTo>
                <a:lnTo>
                  <a:pt x="618196" y="46093"/>
                </a:lnTo>
                <a:lnTo>
                  <a:pt x="615568" y="54051"/>
                </a:lnTo>
                <a:lnTo>
                  <a:pt x="617309" y="60846"/>
                </a:lnTo>
                <a:lnTo>
                  <a:pt x="622288" y="65566"/>
                </a:lnTo>
                <a:lnTo>
                  <a:pt x="630147" y="68320"/>
                </a:lnTo>
                <a:lnTo>
                  <a:pt x="640524" y="69214"/>
                </a:lnTo>
                <a:lnTo>
                  <a:pt x="648868" y="69214"/>
                </a:lnTo>
                <a:lnTo>
                  <a:pt x="656856" y="68046"/>
                </a:lnTo>
                <a:lnTo>
                  <a:pt x="662419" y="65811"/>
                </a:lnTo>
                <a:lnTo>
                  <a:pt x="662419" y="61493"/>
                </a:lnTo>
                <a:lnTo>
                  <a:pt x="634326" y="61493"/>
                </a:lnTo>
                <a:lnTo>
                  <a:pt x="630110" y="59080"/>
                </a:lnTo>
                <a:lnTo>
                  <a:pt x="630110" y="45250"/>
                </a:lnTo>
                <a:lnTo>
                  <a:pt x="637374" y="43637"/>
                </a:lnTo>
                <a:lnTo>
                  <a:pt x="648055" y="42646"/>
                </a:lnTo>
                <a:lnTo>
                  <a:pt x="662419" y="42646"/>
                </a:lnTo>
                <a:lnTo>
                  <a:pt x="662419" y="36372"/>
                </a:lnTo>
                <a:lnTo>
                  <a:pt x="660851" y="28268"/>
                </a:lnTo>
                <a:lnTo>
                  <a:pt x="659913" y="27127"/>
                </a:lnTo>
                <a:close/>
              </a:path>
              <a:path w="779145" h="87630">
                <a:moveTo>
                  <a:pt x="662419" y="42646"/>
                </a:moveTo>
                <a:lnTo>
                  <a:pt x="648055" y="42646"/>
                </a:lnTo>
                <a:lnTo>
                  <a:pt x="648055" y="60413"/>
                </a:lnTo>
                <a:lnTo>
                  <a:pt x="646264" y="61137"/>
                </a:lnTo>
                <a:lnTo>
                  <a:pt x="643661" y="61493"/>
                </a:lnTo>
                <a:lnTo>
                  <a:pt x="662419" y="61493"/>
                </a:lnTo>
                <a:lnTo>
                  <a:pt x="662419" y="42646"/>
                </a:lnTo>
                <a:close/>
              </a:path>
              <a:path w="779145" h="87630">
                <a:moveTo>
                  <a:pt x="639711" y="18694"/>
                </a:moveTo>
                <a:lnTo>
                  <a:pt x="632256" y="18694"/>
                </a:lnTo>
                <a:lnTo>
                  <a:pt x="625347" y="19862"/>
                </a:lnTo>
                <a:lnTo>
                  <a:pt x="619061" y="22097"/>
                </a:lnTo>
                <a:lnTo>
                  <a:pt x="622299" y="29908"/>
                </a:lnTo>
                <a:lnTo>
                  <a:pt x="626871" y="28206"/>
                </a:lnTo>
                <a:lnTo>
                  <a:pt x="632536" y="27127"/>
                </a:lnTo>
                <a:lnTo>
                  <a:pt x="659913" y="27127"/>
                </a:lnTo>
                <a:lnTo>
                  <a:pt x="656347" y="22785"/>
                </a:lnTo>
                <a:lnTo>
                  <a:pt x="649201" y="19676"/>
                </a:lnTo>
                <a:lnTo>
                  <a:pt x="639711" y="18694"/>
                </a:lnTo>
                <a:close/>
              </a:path>
              <a:path w="779145" h="87630">
                <a:moveTo>
                  <a:pt x="500443" y="18694"/>
                </a:moveTo>
                <a:lnTo>
                  <a:pt x="485000" y="18694"/>
                </a:lnTo>
                <a:lnTo>
                  <a:pt x="477824" y="19862"/>
                </a:lnTo>
                <a:lnTo>
                  <a:pt x="471449" y="22199"/>
                </a:lnTo>
                <a:lnTo>
                  <a:pt x="471449" y="68135"/>
                </a:lnTo>
                <a:lnTo>
                  <a:pt x="486168" y="68135"/>
                </a:lnTo>
                <a:lnTo>
                  <a:pt x="486168" y="28295"/>
                </a:lnTo>
                <a:lnTo>
                  <a:pt x="488238" y="27571"/>
                </a:lnTo>
                <a:lnTo>
                  <a:pt x="490651" y="27216"/>
                </a:lnTo>
                <a:lnTo>
                  <a:pt x="546334" y="27216"/>
                </a:lnTo>
                <a:lnTo>
                  <a:pt x="543842" y="23799"/>
                </a:lnTo>
                <a:lnTo>
                  <a:pt x="511035" y="23799"/>
                </a:lnTo>
                <a:lnTo>
                  <a:pt x="506717" y="20485"/>
                </a:lnTo>
                <a:lnTo>
                  <a:pt x="500443" y="18694"/>
                </a:lnTo>
                <a:close/>
              </a:path>
              <a:path w="779145" h="87630">
                <a:moveTo>
                  <a:pt x="521893" y="27216"/>
                </a:moveTo>
                <a:lnTo>
                  <a:pt x="499541" y="27216"/>
                </a:lnTo>
                <a:lnTo>
                  <a:pt x="502678" y="29997"/>
                </a:lnTo>
                <a:lnTo>
                  <a:pt x="502678" y="68135"/>
                </a:lnTo>
                <a:lnTo>
                  <a:pt x="517499" y="68135"/>
                </a:lnTo>
                <a:lnTo>
                  <a:pt x="517499" y="29997"/>
                </a:lnTo>
                <a:lnTo>
                  <a:pt x="519556" y="28295"/>
                </a:lnTo>
                <a:lnTo>
                  <a:pt x="521893" y="27216"/>
                </a:lnTo>
                <a:close/>
              </a:path>
              <a:path w="779145" h="87630">
                <a:moveTo>
                  <a:pt x="546334" y="27216"/>
                </a:moveTo>
                <a:lnTo>
                  <a:pt x="530859" y="27216"/>
                </a:lnTo>
                <a:lnTo>
                  <a:pt x="533920" y="30264"/>
                </a:lnTo>
                <a:lnTo>
                  <a:pt x="533920" y="68135"/>
                </a:lnTo>
                <a:lnTo>
                  <a:pt x="548716" y="68135"/>
                </a:lnTo>
                <a:lnTo>
                  <a:pt x="548716" y="36017"/>
                </a:lnTo>
                <a:lnTo>
                  <a:pt x="547352" y="28611"/>
                </a:lnTo>
                <a:lnTo>
                  <a:pt x="546334" y="27216"/>
                </a:lnTo>
                <a:close/>
              </a:path>
              <a:path w="779145" h="87630">
                <a:moveTo>
                  <a:pt x="528434" y="18694"/>
                </a:moveTo>
                <a:lnTo>
                  <a:pt x="521436" y="18694"/>
                </a:lnTo>
                <a:lnTo>
                  <a:pt x="515962" y="20485"/>
                </a:lnTo>
                <a:lnTo>
                  <a:pt x="511035" y="23799"/>
                </a:lnTo>
                <a:lnTo>
                  <a:pt x="543842" y="23799"/>
                </a:lnTo>
                <a:lnTo>
                  <a:pt x="543390" y="23179"/>
                </a:lnTo>
                <a:lnTo>
                  <a:pt x="537020" y="19834"/>
                </a:lnTo>
                <a:lnTo>
                  <a:pt x="528434" y="18694"/>
                </a:lnTo>
                <a:close/>
              </a:path>
              <a:path w="779145" h="87630">
                <a:moveTo>
                  <a:pt x="398043" y="18694"/>
                </a:moveTo>
                <a:lnTo>
                  <a:pt x="392391" y="18694"/>
                </a:lnTo>
                <a:lnTo>
                  <a:pt x="382264" y="20549"/>
                </a:lnTo>
                <a:lnTo>
                  <a:pt x="374767" y="25734"/>
                </a:lnTo>
                <a:lnTo>
                  <a:pt x="370114" y="33680"/>
                </a:lnTo>
                <a:lnTo>
                  <a:pt x="368515" y="43814"/>
                </a:lnTo>
                <a:lnTo>
                  <a:pt x="370101" y="53993"/>
                </a:lnTo>
                <a:lnTo>
                  <a:pt x="374734" y="62034"/>
                </a:lnTo>
                <a:lnTo>
                  <a:pt x="382226" y="67316"/>
                </a:lnTo>
                <a:lnTo>
                  <a:pt x="392391" y="69214"/>
                </a:lnTo>
                <a:lnTo>
                  <a:pt x="398043" y="69214"/>
                </a:lnTo>
                <a:lnTo>
                  <a:pt x="402704" y="68135"/>
                </a:lnTo>
                <a:lnTo>
                  <a:pt x="406755" y="65811"/>
                </a:lnTo>
                <a:lnTo>
                  <a:pt x="404270" y="59702"/>
                </a:lnTo>
                <a:lnTo>
                  <a:pt x="388175" y="59702"/>
                </a:lnTo>
                <a:lnTo>
                  <a:pt x="384225" y="52793"/>
                </a:lnTo>
                <a:lnTo>
                  <a:pt x="384225" y="34480"/>
                </a:lnTo>
                <a:lnTo>
                  <a:pt x="388175" y="27660"/>
                </a:lnTo>
                <a:lnTo>
                  <a:pt x="404367" y="27660"/>
                </a:lnTo>
                <a:lnTo>
                  <a:pt x="406653" y="22097"/>
                </a:lnTo>
                <a:lnTo>
                  <a:pt x="402615" y="19761"/>
                </a:lnTo>
                <a:lnTo>
                  <a:pt x="398043" y="18694"/>
                </a:lnTo>
                <a:close/>
              </a:path>
              <a:path w="779145" h="87630">
                <a:moveTo>
                  <a:pt x="403428" y="57632"/>
                </a:moveTo>
                <a:lnTo>
                  <a:pt x="401281" y="59080"/>
                </a:lnTo>
                <a:lnTo>
                  <a:pt x="398754" y="59702"/>
                </a:lnTo>
                <a:lnTo>
                  <a:pt x="404270" y="59702"/>
                </a:lnTo>
                <a:lnTo>
                  <a:pt x="403428" y="57632"/>
                </a:lnTo>
                <a:close/>
              </a:path>
              <a:path w="779145" h="87630">
                <a:moveTo>
                  <a:pt x="404367" y="27660"/>
                </a:moveTo>
                <a:lnTo>
                  <a:pt x="398754" y="27660"/>
                </a:lnTo>
                <a:lnTo>
                  <a:pt x="401370" y="28295"/>
                </a:lnTo>
                <a:lnTo>
                  <a:pt x="403517" y="29730"/>
                </a:lnTo>
                <a:lnTo>
                  <a:pt x="404367" y="27660"/>
                </a:lnTo>
                <a:close/>
              </a:path>
              <a:path w="779145" h="87630">
                <a:moveTo>
                  <a:pt x="44347" y="27127"/>
                </a:moveTo>
                <a:lnTo>
                  <a:pt x="28714" y="27127"/>
                </a:lnTo>
                <a:lnTo>
                  <a:pt x="32486" y="29019"/>
                </a:lnTo>
                <a:lnTo>
                  <a:pt x="32486" y="36461"/>
                </a:lnTo>
                <a:lnTo>
                  <a:pt x="20065" y="38011"/>
                </a:lnTo>
                <a:lnTo>
                  <a:pt x="9713" y="40984"/>
                </a:lnTo>
                <a:lnTo>
                  <a:pt x="2627" y="46093"/>
                </a:lnTo>
                <a:lnTo>
                  <a:pt x="0" y="54051"/>
                </a:lnTo>
                <a:lnTo>
                  <a:pt x="1740" y="60846"/>
                </a:lnTo>
                <a:lnTo>
                  <a:pt x="6719" y="65566"/>
                </a:lnTo>
                <a:lnTo>
                  <a:pt x="14578" y="68320"/>
                </a:lnTo>
                <a:lnTo>
                  <a:pt x="24955" y="69214"/>
                </a:lnTo>
                <a:lnTo>
                  <a:pt x="33299" y="69214"/>
                </a:lnTo>
                <a:lnTo>
                  <a:pt x="41287" y="68046"/>
                </a:lnTo>
                <a:lnTo>
                  <a:pt x="46850" y="65811"/>
                </a:lnTo>
                <a:lnTo>
                  <a:pt x="46850" y="61493"/>
                </a:lnTo>
                <a:lnTo>
                  <a:pt x="18770" y="61493"/>
                </a:lnTo>
                <a:lnTo>
                  <a:pt x="14541" y="59080"/>
                </a:lnTo>
                <a:lnTo>
                  <a:pt x="14541" y="45250"/>
                </a:lnTo>
                <a:lnTo>
                  <a:pt x="21818" y="43637"/>
                </a:lnTo>
                <a:lnTo>
                  <a:pt x="32486" y="42646"/>
                </a:lnTo>
                <a:lnTo>
                  <a:pt x="46850" y="42646"/>
                </a:lnTo>
                <a:lnTo>
                  <a:pt x="46850" y="36372"/>
                </a:lnTo>
                <a:lnTo>
                  <a:pt x="45284" y="28268"/>
                </a:lnTo>
                <a:lnTo>
                  <a:pt x="44347" y="27127"/>
                </a:lnTo>
                <a:close/>
              </a:path>
              <a:path w="779145" h="87630">
                <a:moveTo>
                  <a:pt x="46850" y="42646"/>
                </a:moveTo>
                <a:lnTo>
                  <a:pt x="32486" y="42646"/>
                </a:lnTo>
                <a:lnTo>
                  <a:pt x="32486" y="60413"/>
                </a:lnTo>
                <a:lnTo>
                  <a:pt x="30695" y="61137"/>
                </a:lnTo>
                <a:lnTo>
                  <a:pt x="28092" y="61493"/>
                </a:lnTo>
                <a:lnTo>
                  <a:pt x="46850" y="61493"/>
                </a:lnTo>
                <a:lnTo>
                  <a:pt x="46850" y="42646"/>
                </a:lnTo>
                <a:close/>
              </a:path>
              <a:path w="779145" h="87630">
                <a:moveTo>
                  <a:pt x="24142" y="18694"/>
                </a:moveTo>
                <a:lnTo>
                  <a:pt x="16700" y="18694"/>
                </a:lnTo>
                <a:lnTo>
                  <a:pt x="9778" y="19862"/>
                </a:lnTo>
                <a:lnTo>
                  <a:pt x="3505" y="22097"/>
                </a:lnTo>
                <a:lnTo>
                  <a:pt x="6730" y="29908"/>
                </a:lnTo>
                <a:lnTo>
                  <a:pt x="11302" y="28206"/>
                </a:lnTo>
                <a:lnTo>
                  <a:pt x="16967" y="27127"/>
                </a:lnTo>
                <a:lnTo>
                  <a:pt x="44347" y="27127"/>
                </a:lnTo>
                <a:lnTo>
                  <a:pt x="40782" y="22785"/>
                </a:lnTo>
                <a:lnTo>
                  <a:pt x="33637" y="19676"/>
                </a:lnTo>
                <a:lnTo>
                  <a:pt x="24142" y="18694"/>
                </a:lnTo>
                <a:close/>
              </a:path>
            </a:pathLst>
          </a:custGeom>
          <a:solidFill>
            <a:srgbClr val="575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28692" y="4434353"/>
            <a:ext cx="867410" cy="0"/>
          </a:xfrm>
          <a:custGeom>
            <a:avLst/>
            <a:gdLst/>
            <a:ahLst/>
            <a:cxnLst/>
            <a:rect l="l" t="t" r="r" b="b"/>
            <a:pathLst>
              <a:path w="867410">
                <a:moveTo>
                  <a:pt x="86733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4574" y="44343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09430" y="443435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28692" y="5946354"/>
            <a:ext cx="867410" cy="0"/>
          </a:xfrm>
          <a:custGeom>
            <a:avLst/>
            <a:gdLst/>
            <a:ahLst/>
            <a:cxnLst/>
            <a:rect l="l" t="t" r="r" b="b"/>
            <a:pathLst>
              <a:path w="867410">
                <a:moveTo>
                  <a:pt x="86733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34574" y="5946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09430" y="5946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05694" y="3658577"/>
            <a:ext cx="1125220" cy="277495"/>
          </a:xfrm>
          <a:custGeom>
            <a:avLst/>
            <a:gdLst/>
            <a:ahLst/>
            <a:cxnLst/>
            <a:rect l="l" t="t" r="r" b="b"/>
            <a:pathLst>
              <a:path w="1125220" h="277495">
                <a:moveTo>
                  <a:pt x="0" y="276910"/>
                </a:moveTo>
                <a:lnTo>
                  <a:pt x="1124877" y="276910"/>
                </a:lnTo>
                <a:lnTo>
                  <a:pt x="1124877" y="0"/>
                </a:lnTo>
                <a:lnTo>
                  <a:pt x="0" y="0"/>
                </a:lnTo>
                <a:lnTo>
                  <a:pt x="0" y="276910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524751" y="2587089"/>
            <a:ext cx="2084070" cy="1249045"/>
          </a:xfrm>
          <a:custGeom>
            <a:avLst/>
            <a:gdLst/>
            <a:ahLst/>
            <a:cxnLst/>
            <a:rect l="l" t="t" r="r" b="b"/>
            <a:pathLst>
              <a:path w="2084070" h="1249045">
                <a:moveTo>
                  <a:pt x="2044712" y="0"/>
                </a:moveTo>
                <a:lnTo>
                  <a:pt x="39179" y="0"/>
                </a:lnTo>
                <a:lnTo>
                  <a:pt x="16528" y="611"/>
                </a:lnTo>
                <a:lnTo>
                  <a:pt x="4897" y="4895"/>
                </a:lnTo>
                <a:lnTo>
                  <a:pt x="612" y="16523"/>
                </a:lnTo>
                <a:lnTo>
                  <a:pt x="0" y="39166"/>
                </a:lnTo>
                <a:lnTo>
                  <a:pt x="0" y="1248575"/>
                </a:lnTo>
                <a:lnTo>
                  <a:pt x="2083879" y="1248575"/>
                </a:lnTo>
                <a:lnTo>
                  <a:pt x="2083879" y="39166"/>
                </a:lnTo>
                <a:lnTo>
                  <a:pt x="2083267" y="16523"/>
                </a:lnTo>
                <a:lnTo>
                  <a:pt x="2078983" y="4895"/>
                </a:lnTo>
                <a:lnTo>
                  <a:pt x="2067356" y="611"/>
                </a:lnTo>
                <a:lnTo>
                  <a:pt x="2044712" y="0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24751" y="2587089"/>
            <a:ext cx="2084070" cy="1249045"/>
          </a:xfrm>
          <a:custGeom>
            <a:avLst/>
            <a:gdLst/>
            <a:ahLst/>
            <a:cxnLst/>
            <a:rect l="l" t="t" r="r" b="b"/>
            <a:pathLst>
              <a:path w="2084070" h="1249045">
                <a:moveTo>
                  <a:pt x="2083879" y="1248575"/>
                </a:moveTo>
                <a:lnTo>
                  <a:pt x="2083879" y="39166"/>
                </a:lnTo>
                <a:lnTo>
                  <a:pt x="2083267" y="16523"/>
                </a:lnTo>
                <a:lnTo>
                  <a:pt x="2078983" y="4895"/>
                </a:lnTo>
                <a:lnTo>
                  <a:pt x="2067356" y="611"/>
                </a:lnTo>
                <a:lnTo>
                  <a:pt x="2044712" y="0"/>
                </a:lnTo>
                <a:lnTo>
                  <a:pt x="39179" y="0"/>
                </a:lnTo>
                <a:lnTo>
                  <a:pt x="16528" y="611"/>
                </a:lnTo>
                <a:lnTo>
                  <a:pt x="4897" y="4895"/>
                </a:lnTo>
                <a:lnTo>
                  <a:pt x="612" y="16523"/>
                </a:lnTo>
                <a:lnTo>
                  <a:pt x="0" y="39166"/>
                </a:lnTo>
                <a:lnTo>
                  <a:pt x="0" y="1248575"/>
                </a:lnTo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23894" y="2681564"/>
            <a:ext cx="1885950" cy="1154430"/>
          </a:xfrm>
          <a:custGeom>
            <a:avLst/>
            <a:gdLst/>
            <a:ahLst/>
            <a:cxnLst/>
            <a:rect l="l" t="t" r="r" b="b"/>
            <a:pathLst>
              <a:path w="1885950" h="1154429">
                <a:moveTo>
                  <a:pt x="1885594" y="1154099"/>
                </a:moveTo>
                <a:lnTo>
                  <a:pt x="1885594" y="0"/>
                </a:lnTo>
                <a:lnTo>
                  <a:pt x="0" y="0"/>
                </a:lnTo>
                <a:lnTo>
                  <a:pt x="0" y="1154099"/>
                </a:lnTo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11928" y="2434315"/>
            <a:ext cx="1490980" cy="1332230"/>
          </a:xfrm>
          <a:custGeom>
            <a:avLst/>
            <a:gdLst/>
            <a:ahLst/>
            <a:cxnLst/>
            <a:rect l="l" t="t" r="r" b="b"/>
            <a:pathLst>
              <a:path w="1490979" h="1332229">
                <a:moveTo>
                  <a:pt x="1451229" y="0"/>
                </a:moveTo>
                <a:lnTo>
                  <a:pt x="39166" y="0"/>
                </a:lnTo>
                <a:lnTo>
                  <a:pt x="16523" y="611"/>
                </a:lnTo>
                <a:lnTo>
                  <a:pt x="4895" y="4895"/>
                </a:lnTo>
                <a:lnTo>
                  <a:pt x="611" y="16523"/>
                </a:lnTo>
                <a:lnTo>
                  <a:pt x="0" y="39166"/>
                </a:lnTo>
                <a:lnTo>
                  <a:pt x="0" y="1293037"/>
                </a:lnTo>
                <a:lnTo>
                  <a:pt x="611" y="1315681"/>
                </a:lnTo>
                <a:lnTo>
                  <a:pt x="4895" y="1327308"/>
                </a:lnTo>
                <a:lnTo>
                  <a:pt x="16523" y="1331592"/>
                </a:lnTo>
                <a:lnTo>
                  <a:pt x="39166" y="1332204"/>
                </a:lnTo>
                <a:lnTo>
                  <a:pt x="1451229" y="1332204"/>
                </a:lnTo>
                <a:lnTo>
                  <a:pt x="1473879" y="1331592"/>
                </a:lnTo>
                <a:lnTo>
                  <a:pt x="1485511" y="1327308"/>
                </a:lnTo>
                <a:lnTo>
                  <a:pt x="1489796" y="1315681"/>
                </a:lnTo>
                <a:lnTo>
                  <a:pt x="1490408" y="1293037"/>
                </a:lnTo>
                <a:lnTo>
                  <a:pt x="1490408" y="39166"/>
                </a:lnTo>
                <a:lnTo>
                  <a:pt x="1489796" y="16523"/>
                </a:lnTo>
                <a:lnTo>
                  <a:pt x="1485511" y="4895"/>
                </a:lnTo>
                <a:lnTo>
                  <a:pt x="1473879" y="611"/>
                </a:lnTo>
                <a:lnTo>
                  <a:pt x="1451229" y="0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11928" y="2434315"/>
            <a:ext cx="1490980" cy="1332230"/>
          </a:xfrm>
          <a:custGeom>
            <a:avLst/>
            <a:gdLst/>
            <a:ahLst/>
            <a:cxnLst/>
            <a:rect l="l" t="t" r="r" b="b"/>
            <a:pathLst>
              <a:path w="1490979" h="1332229">
                <a:moveTo>
                  <a:pt x="39166" y="0"/>
                </a:moveTo>
                <a:lnTo>
                  <a:pt x="16523" y="611"/>
                </a:lnTo>
                <a:lnTo>
                  <a:pt x="4895" y="4895"/>
                </a:lnTo>
                <a:lnTo>
                  <a:pt x="611" y="16523"/>
                </a:lnTo>
                <a:lnTo>
                  <a:pt x="0" y="39166"/>
                </a:lnTo>
                <a:lnTo>
                  <a:pt x="0" y="1293037"/>
                </a:lnTo>
                <a:lnTo>
                  <a:pt x="611" y="1315681"/>
                </a:lnTo>
                <a:lnTo>
                  <a:pt x="4895" y="1327308"/>
                </a:lnTo>
                <a:lnTo>
                  <a:pt x="16523" y="1331592"/>
                </a:lnTo>
                <a:lnTo>
                  <a:pt x="39166" y="1332204"/>
                </a:lnTo>
                <a:lnTo>
                  <a:pt x="1451229" y="1332204"/>
                </a:lnTo>
                <a:lnTo>
                  <a:pt x="1473879" y="1331592"/>
                </a:lnTo>
                <a:lnTo>
                  <a:pt x="1485511" y="1327308"/>
                </a:lnTo>
                <a:lnTo>
                  <a:pt x="1489796" y="1315681"/>
                </a:lnTo>
                <a:lnTo>
                  <a:pt x="1490408" y="1293037"/>
                </a:lnTo>
                <a:lnTo>
                  <a:pt x="1490408" y="39166"/>
                </a:lnTo>
                <a:lnTo>
                  <a:pt x="1489796" y="16523"/>
                </a:lnTo>
                <a:lnTo>
                  <a:pt x="1485511" y="4895"/>
                </a:lnTo>
                <a:lnTo>
                  <a:pt x="1473879" y="611"/>
                </a:lnTo>
                <a:lnTo>
                  <a:pt x="1451229" y="0"/>
                </a:lnTo>
                <a:lnTo>
                  <a:pt x="39166" y="0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12848" y="2548895"/>
            <a:ext cx="1489075" cy="0"/>
          </a:xfrm>
          <a:custGeom>
            <a:avLst/>
            <a:gdLst/>
            <a:ahLst/>
            <a:cxnLst/>
            <a:rect l="l" t="t" r="r" b="b"/>
            <a:pathLst>
              <a:path w="1489075">
                <a:moveTo>
                  <a:pt x="0" y="0"/>
                </a:moveTo>
                <a:lnTo>
                  <a:pt x="1488567" y="0"/>
                </a:lnTo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872634" y="2464729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889" y="55765"/>
                </a:moveTo>
                <a:lnTo>
                  <a:pt x="38745" y="53574"/>
                </a:lnTo>
                <a:lnTo>
                  <a:pt x="47610" y="47598"/>
                </a:lnTo>
                <a:lnTo>
                  <a:pt x="53587" y="38733"/>
                </a:lnTo>
                <a:lnTo>
                  <a:pt x="55778" y="27876"/>
                </a:lnTo>
                <a:lnTo>
                  <a:pt x="53587" y="17027"/>
                </a:lnTo>
                <a:lnTo>
                  <a:pt x="47610" y="8166"/>
                </a:lnTo>
                <a:lnTo>
                  <a:pt x="38745" y="2191"/>
                </a:lnTo>
                <a:lnTo>
                  <a:pt x="27889" y="0"/>
                </a:lnTo>
                <a:lnTo>
                  <a:pt x="17032" y="2191"/>
                </a:lnTo>
                <a:lnTo>
                  <a:pt x="8167" y="8166"/>
                </a:lnTo>
                <a:lnTo>
                  <a:pt x="2191" y="17027"/>
                </a:lnTo>
                <a:lnTo>
                  <a:pt x="0" y="27876"/>
                </a:lnTo>
                <a:lnTo>
                  <a:pt x="2191" y="38733"/>
                </a:lnTo>
                <a:lnTo>
                  <a:pt x="8167" y="47598"/>
                </a:lnTo>
                <a:lnTo>
                  <a:pt x="17032" y="53574"/>
                </a:lnTo>
                <a:lnTo>
                  <a:pt x="27889" y="55765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70567" y="2464729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889" y="55765"/>
                </a:moveTo>
                <a:lnTo>
                  <a:pt x="38745" y="53574"/>
                </a:lnTo>
                <a:lnTo>
                  <a:pt x="47610" y="47598"/>
                </a:lnTo>
                <a:lnTo>
                  <a:pt x="53587" y="38733"/>
                </a:lnTo>
                <a:lnTo>
                  <a:pt x="55778" y="27876"/>
                </a:lnTo>
                <a:lnTo>
                  <a:pt x="53587" y="17027"/>
                </a:lnTo>
                <a:lnTo>
                  <a:pt x="47610" y="8166"/>
                </a:lnTo>
                <a:lnTo>
                  <a:pt x="38745" y="2191"/>
                </a:lnTo>
                <a:lnTo>
                  <a:pt x="27889" y="0"/>
                </a:lnTo>
                <a:lnTo>
                  <a:pt x="17032" y="2191"/>
                </a:lnTo>
                <a:lnTo>
                  <a:pt x="8167" y="8166"/>
                </a:lnTo>
                <a:lnTo>
                  <a:pt x="2191" y="17027"/>
                </a:lnTo>
                <a:lnTo>
                  <a:pt x="0" y="27876"/>
                </a:lnTo>
                <a:lnTo>
                  <a:pt x="2191" y="38733"/>
                </a:lnTo>
                <a:lnTo>
                  <a:pt x="8167" y="47598"/>
                </a:lnTo>
                <a:lnTo>
                  <a:pt x="17032" y="53574"/>
                </a:lnTo>
                <a:lnTo>
                  <a:pt x="27889" y="55765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68498" y="2464729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889" y="55765"/>
                </a:moveTo>
                <a:lnTo>
                  <a:pt x="38745" y="53574"/>
                </a:lnTo>
                <a:lnTo>
                  <a:pt x="47610" y="47598"/>
                </a:lnTo>
                <a:lnTo>
                  <a:pt x="53587" y="38733"/>
                </a:lnTo>
                <a:lnTo>
                  <a:pt x="55778" y="27876"/>
                </a:lnTo>
                <a:lnTo>
                  <a:pt x="53587" y="17027"/>
                </a:lnTo>
                <a:lnTo>
                  <a:pt x="47610" y="8166"/>
                </a:lnTo>
                <a:lnTo>
                  <a:pt x="38745" y="2191"/>
                </a:lnTo>
                <a:lnTo>
                  <a:pt x="27889" y="0"/>
                </a:lnTo>
                <a:lnTo>
                  <a:pt x="17032" y="2191"/>
                </a:lnTo>
                <a:lnTo>
                  <a:pt x="8167" y="8166"/>
                </a:lnTo>
                <a:lnTo>
                  <a:pt x="2191" y="17027"/>
                </a:lnTo>
                <a:lnTo>
                  <a:pt x="0" y="27876"/>
                </a:lnTo>
                <a:lnTo>
                  <a:pt x="2191" y="38733"/>
                </a:lnTo>
                <a:lnTo>
                  <a:pt x="8167" y="47598"/>
                </a:lnTo>
                <a:lnTo>
                  <a:pt x="17032" y="53574"/>
                </a:lnTo>
                <a:lnTo>
                  <a:pt x="27889" y="55765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16389" y="3836581"/>
            <a:ext cx="2500630" cy="137160"/>
          </a:xfrm>
          <a:custGeom>
            <a:avLst/>
            <a:gdLst/>
            <a:ahLst/>
            <a:cxnLst/>
            <a:rect l="l" t="t" r="r" b="b"/>
            <a:pathLst>
              <a:path w="2500629" h="137160">
                <a:moveTo>
                  <a:pt x="814196" y="0"/>
                </a:moveTo>
                <a:lnTo>
                  <a:pt x="0" y="0"/>
                </a:lnTo>
                <a:lnTo>
                  <a:pt x="11" y="20061"/>
                </a:lnTo>
                <a:lnTo>
                  <a:pt x="1835" y="87554"/>
                </a:lnTo>
                <a:lnTo>
                  <a:pt x="14682" y="122426"/>
                </a:lnTo>
                <a:lnTo>
                  <a:pt x="49554" y="135273"/>
                </a:lnTo>
                <a:lnTo>
                  <a:pt x="117462" y="137109"/>
                </a:lnTo>
                <a:lnTo>
                  <a:pt x="2383142" y="137109"/>
                </a:lnTo>
                <a:lnTo>
                  <a:pt x="2451050" y="135273"/>
                </a:lnTo>
                <a:lnTo>
                  <a:pt x="2485921" y="122426"/>
                </a:lnTo>
                <a:lnTo>
                  <a:pt x="2498769" y="87554"/>
                </a:lnTo>
                <a:lnTo>
                  <a:pt x="2500298" y="30987"/>
                </a:lnTo>
                <a:lnTo>
                  <a:pt x="853808" y="30987"/>
                </a:lnTo>
                <a:lnTo>
                  <a:pt x="836235" y="27858"/>
                </a:lnTo>
                <a:lnTo>
                  <a:pt x="824601" y="20061"/>
                </a:lnTo>
                <a:lnTo>
                  <a:pt x="817668" y="9980"/>
                </a:lnTo>
                <a:lnTo>
                  <a:pt x="814196" y="0"/>
                </a:lnTo>
                <a:close/>
              </a:path>
              <a:path w="2500629" h="137160">
                <a:moveTo>
                  <a:pt x="2500604" y="0"/>
                </a:moveTo>
                <a:lnTo>
                  <a:pt x="1686585" y="0"/>
                </a:lnTo>
                <a:lnTo>
                  <a:pt x="1677710" y="17775"/>
                </a:lnTo>
                <a:lnTo>
                  <a:pt x="1664328" y="26990"/>
                </a:lnTo>
                <a:lnTo>
                  <a:pt x="1652127" y="30457"/>
                </a:lnTo>
                <a:lnTo>
                  <a:pt x="1646796" y="30987"/>
                </a:lnTo>
                <a:lnTo>
                  <a:pt x="2500298" y="30987"/>
                </a:lnTo>
                <a:lnTo>
                  <a:pt x="2500593" y="20061"/>
                </a:lnTo>
                <a:lnTo>
                  <a:pt x="2500604" y="0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16389" y="3836581"/>
            <a:ext cx="2500630" cy="137160"/>
          </a:xfrm>
          <a:custGeom>
            <a:avLst/>
            <a:gdLst/>
            <a:ahLst/>
            <a:cxnLst/>
            <a:rect l="l" t="t" r="r" b="b"/>
            <a:pathLst>
              <a:path w="2500629" h="137160">
                <a:moveTo>
                  <a:pt x="2500604" y="19646"/>
                </a:moveTo>
                <a:lnTo>
                  <a:pt x="2500604" y="0"/>
                </a:lnTo>
                <a:lnTo>
                  <a:pt x="1686585" y="0"/>
                </a:lnTo>
                <a:lnTo>
                  <a:pt x="1677710" y="17775"/>
                </a:lnTo>
                <a:lnTo>
                  <a:pt x="1664328" y="26990"/>
                </a:lnTo>
                <a:lnTo>
                  <a:pt x="1652127" y="30457"/>
                </a:lnTo>
                <a:lnTo>
                  <a:pt x="1646796" y="30987"/>
                </a:lnTo>
                <a:lnTo>
                  <a:pt x="853808" y="30987"/>
                </a:lnTo>
                <a:lnTo>
                  <a:pt x="836235" y="27858"/>
                </a:lnTo>
                <a:lnTo>
                  <a:pt x="824601" y="20061"/>
                </a:lnTo>
                <a:lnTo>
                  <a:pt x="817668" y="9980"/>
                </a:lnTo>
                <a:lnTo>
                  <a:pt x="814196" y="0"/>
                </a:lnTo>
                <a:lnTo>
                  <a:pt x="0" y="0"/>
                </a:lnTo>
                <a:lnTo>
                  <a:pt x="0" y="19646"/>
                </a:lnTo>
                <a:lnTo>
                  <a:pt x="1835" y="87554"/>
                </a:lnTo>
                <a:lnTo>
                  <a:pt x="14682" y="122426"/>
                </a:lnTo>
                <a:lnTo>
                  <a:pt x="49554" y="135273"/>
                </a:lnTo>
                <a:lnTo>
                  <a:pt x="117462" y="137109"/>
                </a:lnTo>
                <a:lnTo>
                  <a:pt x="2383142" y="137109"/>
                </a:lnTo>
                <a:lnTo>
                  <a:pt x="2451050" y="135273"/>
                </a:lnTo>
                <a:lnTo>
                  <a:pt x="2485921" y="122426"/>
                </a:lnTo>
                <a:lnTo>
                  <a:pt x="2498769" y="87554"/>
                </a:lnTo>
                <a:lnTo>
                  <a:pt x="2500604" y="19646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933996" y="2695708"/>
            <a:ext cx="1263650" cy="875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spc="75" dirty="0">
                <a:solidFill>
                  <a:srgbClr val="FFFFFF"/>
                </a:solidFill>
                <a:latin typeface="Arial"/>
                <a:cs typeface="Arial"/>
              </a:rPr>
              <a:t>SENDER</a:t>
            </a:r>
            <a:endParaRPr sz="1500" dirty="0">
              <a:latin typeface="Arial"/>
              <a:cs typeface="Arial"/>
            </a:endParaRPr>
          </a:p>
          <a:p>
            <a:pPr marL="12700" marR="5080" algn="ctr">
              <a:lnSpc>
                <a:spcPct val="138200"/>
              </a:lnSpc>
            </a:pPr>
            <a:r>
              <a:rPr sz="1500" spc="70" dirty="0">
                <a:solidFill>
                  <a:srgbClr val="FFFFFF"/>
                </a:solidFill>
                <a:latin typeface="Arial"/>
                <a:cs typeface="Arial"/>
              </a:rPr>
              <a:t>RECIPIENTS  CONTENT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102693" y="3132914"/>
            <a:ext cx="595630" cy="553720"/>
          </a:xfrm>
          <a:custGeom>
            <a:avLst/>
            <a:gdLst/>
            <a:ahLst/>
            <a:cxnLst/>
            <a:rect l="l" t="t" r="r" b="b"/>
            <a:pathLst>
              <a:path w="595629" h="553720">
                <a:moveTo>
                  <a:pt x="100372" y="315317"/>
                </a:moveTo>
                <a:lnTo>
                  <a:pt x="71328" y="315620"/>
                </a:lnTo>
                <a:lnTo>
                  <a:pt x="42658" y="321170"/>
                </a:lnTo>
                <a:lnTo>
                  <a:pt x="19542" y="330923"/>
                </a:lnTo>
                <a:lnTo>
                  <a:pt x="14502" y="351524"/>
                </a:lnTo>
                <a:lnTo>
                  <a:pt x="17643" y="371822"/>
                </a:lnTo>
                <a:lnTo>
                  <a:pt x="45120" y="402157"/>
                </a:lnTo>
                <a:lnTo>
                  <a:pt x="329740" y="536358"/>
                </a:lnTo>
                <a:lnTo>
                  <a:pt x="370597" y="550139"/>
                </a:lnTo>
                <a:lnTo>
                  <a:pt x="410562" y="553537"/>
                </a:lnTo>
                <a:lnTo>
                  <a:pt x="448777" y="547665"/>
                </a:lnTo>
                <a:lnTo>
                  <a:pt x="484386" y="533631"/>
                </a:lnTo>
                <a:lnTo>
                  <a:pt x="516529" y="512548"/>
                </a:lnTo>
                <a:lnTo>
                  <a:pt x="544350" y="485525"/>
                </a:lnTo>
                <a:lnTo>
                  <a:pt x="566992" y="453674"/>
                </a:lnTo>
                <a:lnTo>
                  <a:pt x="583597" y="418105"/>
                </a:lnTo>
                <a:lnTo>
                  <a:pt x="593308" y="379930"/>
                </a:lnTo>
                <a:lnTo>
                  <a:pt x="594948" y="346722"/>
                </a:lnTo>
                <a:lnTo>
                  <a:pt x="178508" y="346722"/>
                </a:lnTo>
                <a:lnTo>
                  <a:pt x="124609" y="321309"/>
                </a:lnTo>
                <a:lnTo>
                  <a:pt x="100372" y="315317"/>
                </a:lnTo>
                <a:close/>
              </a:path>
              <a:path w="595629" h="553720">
                <a:moveTo>
                  <a:pt x="44629" y="0"/>
                </a:moveTo>
                <a:lnTo>
                  <a:pt x="24863" y="7264"/>
                </a:lnTo>
                <a:lnTo>
                  <a:pt x="9360" y="21829"/>
                </a:lnTo>
                <a:lnTo>
                  <a:pt x="841" y="40622"/>
                </a:lnTo>
                <a:lnTo>
                  <a:pt x="0" y="61151"/>
                </a:lnTo>
                <a:lnTo>
                  <a:pt x="7528" y="80924"/>
                </a:lnTo>
                <a:lnTo>
                  <a:pt x="178508" y="346722"/>
                </a:lnTo>
                <a:lnTo>
                  <a:pt x="594948" y="346722"/>
                </a:lnTo>
                <a:lnTo>
                  <a:pt x="595267" y="340258"/>
                </a:lnTo>
                <a:lnTo>
                  <a:pt x="588617" y="300201"/>
                </a:lnTo>
                <a:lnTo>
                  <a:pt x="572500" y="260870"/>
                </a:lnTo>
                <a:lnTo>
                  <a:pt x="511360" y="149237"/>
                </a:lnTo>
                <a:lnTo>
                  <a:pt x="182153" y="149237"/>
                </a:lnTo>
                <a:lnTo>
                  <a:pt x="98536" y="24599"/>
                </a:lnTo>
                <a:lnTo>
                  <a:pt x="83628" y="9403"/>
                </a:lnTo>
                <a:lnTo>
                  <a:pt x="64938" y="958"/>
                </a:lnTo>
                <a:lnTo>
                  <a:pt x="44629" y="0"/>
                </a:lnTo>
                <a:close/>
              </a:path>
              <a:path w="595629" h="553720">
                <a:moveTo>
                  <a:pt x="243076" y="107722"/>
                </a:moveTo>
                <a:lnTo>
                  <a:pt x="197485" y="121741"/>
                </a:lnTo>
                <a:lnTo>
                  <a:pt x="182153" y="149237"/>
                </a:lnTo>
                <a:lnTo>
                  <a:pt x="511360" y="149237"/>
                </a:lnTo>
                <a:lnTo>
                  <a:pt x="498666" y="126059"/>
                </a:lnTo>
                <a:lnTo>
                  <a:pt x="275384" y="126059"/>
                </a:lnTo>
                <a:lnTo>
                  <a:pt x="260707" y="113908"/>
                </a:lnTo>
                <a:lnTo>
                  <a:pt x="243076" y="107722"/>
                </a:lnTo>
                <a:close/>
              </a:path>
              <a:path w="595629" h="553720">
                <a:moveTo>
                  <a:pt x="337375" y="77061"/>
                </a:moveTo>
                <a:lnTo>
                  <a:pt x="290387" y="92443"/>
                </a:lnTo>
                <a:lnTo>
                  <a:pt x="275384" y="126059"/>
                </a:lnTo>
                <a:lnTo>
                  <a:pt x="498666" y="126059"/>
                </a:lnTo>
                <a:lnTo>
                  <a:pt x="481868" y="95389"/>
                </a:lnTo>
                <a:lnTo>
                  <a:pt x="369681" y="95389"/>
                </a:lnTo>
                <a:lnTo>
                  <a:pt x="355005" y="83244"/>
                </a:lnTo>
                <a:lnTo>
                  <a:pt x="337375" y="77061"/>
                </a:lnTo>
                <a:close/>
              </a:path>
              <a:path w="595629" h="553720">
                <a:moveTo>
                  <a:pt x="414929" y="46182"/>
                </a:moveTo>
                <a:lnTo>
                  <a:pt x="377037" y="71805"/>
                </a:lnTo>
                <a:lnTo>
                  <a:pt x="369681" y="95389"/>
                </a:lnTo>
                <a:lnTo>
                  <a:pt x="481868" y="95389"/>
                </a:lnTo>
                <a:lnTo>
                  <a:pt x="468500" y="70979"/>
                </a:lnTo>
                <a:lnTo>
                  <a:pt x="454553" y="55205"/>
                </a:lnTo>
                <a:lnTo>
                  <a:pt x="435762" y="46822"/>
                </a:lnTo>
                <a:lnTo>
                  <a:pt x="414929" y="4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102693" y="3132914"/>
            <a:ext cx="595630" cy="553720"/>
          </a:xfrm>
          <a:custGeom>
            <a:avLst/>
            <a:gdLst/>
            <a:ahLst/>
            <a:cxnLst/>
            <a:rect l="l" t="t" r="r" b="b"/>
            <a:pathLst>
              <a:path w="595629" h="553720">
                <a:moveTo>
                  <a:pt x="24863" y="7264"/>
                </a:moveTo>
                <a:lnTo>
                  <a:pt x="44629" y="0"/>
                </a:lnTo>
                <a:lnTo>
                  <a:pt x="64938" y="958"/>
                </a:lnTo>
                <a:lnTo>
                  <a:pt x="83628" y="9403"/>
                </a:lnTo>
                <a:lnTo>
                  <a:pt x="98536" y="24599"/>
                </a:lnTo>
                <a:lnTo>
                  <a:pt x="182153" y="149237"/>
                </a:lnTo>
                <a:lnTo>
                  <a:pt x="185362" y="139197"/>
                </a:lnTo>
                <a:lnTo>
                  <a:pt x="190498" y="129923"/>
                </a:lnTo>
                <a:lnTo>
                  <a:pt x="197485" y="121741"/>
                </a:lnTo>
                <a:lnTo>
                  <a:pt x="206245" y="114972"/>
                </a:lnTo>
                <a:lnTo>
                  <a:pt x="224315" y="107930"/>
                </a:lnTo>
                <a:lnTo>
                  <a:pt x="243076" y="107722"/>
                </a:lnTo>
                <a:lnTo>
                  <a:pt x="260707" y="113908"/>
                </a:lnTo>
                <a:lnTo>
                  <a:pt x="275384" y="126059"/>
                </a:lnTo>
                <a:lnTo>
                  <a:pt x="277689" y="113855"/>
                </a:lnTo>
                <a:lnTo>
                  <a:pt x="282732" y="102474"/>
                </a:lnTo>
                <a:lnTo>
                  <a:pt x="290387" y="92443"/>
                </a:lnTo>
                <a:lnTo>
                  <a:pt x="300530" y="84289"/>
                </a:lnTo>
                <a:lnTo>
                  <a:pt x="318617" y="77267"/>
                </a:lnTo>
                <a:lnTo>
                  <a:pt x="337375" y="77061"/>
                </a:lnTo>
                <a:lnTo>
                  <a:pt x="355005" y="83244"/>
                </a:lnTo>
                <a:lnTo>
                  <a:pt x="369681" y="95389"/>
                </a:lnTo>
                <a:lnTo>
                  <a:pt x="371989" y="83185"/>
                </a:lnTo>
                <a:lnTo>
                  <a:pt x="377037" y="71805"/>
                </a:lnTo>
                <a:lnTo>
                  <a:pt x="384701" y="61777"/>
                </a:lnTo>
                <a:lnTo>
                  <a:pt x="394852" y="53631"/>
                </a:lnTo>
                <a:lnTo>
                  <a:pt x="414929" y="46182"/>
                </a:lnTo>
                <a:lnTo>
                  <a:pt x="435762" y="46822"/>
                </a:lnTo>
                <a:lnTo>
                  <a:pt x="468500" y="70979"/>
                </a:lnTo>
                <a:lnTo>
                  <a:pt x="572500" y="260870"/>
                </a:lnTo>
                <a:lnTo>
                  <a:pt x="588617" y="300201"/>
                </a:lnTo>
                <a:lnTo>
                  <a:pt x="595267" y="340258"/>
                </a:lnTo>
                <a:lnTo>
                  <a:pt x="593308" y="379930"/>
                </a:lnTo>
                <a:lnTo>
                  <a:pt x="583597" y="418105"/>
                </a:lnTo>
                <a:lnTo>
                  <a:pt x="566992" y="453674"/>
                </a:lnTo>
                <a:lnTo>
                  <a:pt x="544350" y="485525"/>
                </a:lnTo>
                <a:lnTo>
                  <a:pt x="516529" y="512548"/>
                </a:lnTo>
                <a:lnTo>
                  <a:pt x="484386" y="533631"/>
                </a:lnTo>
                <a:lnTo>
                  <a:pt x="448777" y="547665"/>
                </a:lnTo>
                <a:lnTo>
                  <a:pt x="410562" y="553537"/>
                </a:lnTo>
                <a:lnTo>
                  <a:pt x="370597" y="550139"/>
                </a:lnTo>
                <a:lnTo>
                  <a:pt x="329740" y="536358"/>
                </a:lnTo>
                <a:lnTo>
                  <a:pt x="45120" y="402157"/>
                </a:lnTo>
                <a:lnTo>
                  <a:pt x="17643" y="371822"/>
                </a:lnTo>
                <a:lnTo>
                  <a:pt x="14502" y="351524"/>
                </a:lnTo>
                <a:lnTo>
                  <a:pt x="19542" y="330923"/>
                </a:lnTo>
                <a:lnTo>
                  <a:pt x="71328" y="315620"/>
                </a:lnTo>
                <a:lnTo>
                  <a:pt x="124609" y="321309"/>
                </a:lnTo>
                <a:lnTo>
                  <a:pt x="178508" y="346722"/>
                </a:lnTo>
                <a:lnTo>
                  <a:pt x="7528" y="80924"/>
                </a:lnTo>
                <a:lnTo>
                  <a:pt x="0" y="61151"/>
                </a:lnTo>
                <a:lnTo>
                  <a:pt x="841" y="40622"/>
                </a:lnTo>
                <a:lnTo>
                  <a:pt x="9360" y="21829"/>
                </a:lnTo>
                <a:lnTo>
                  <a:pt x="24863" y="7264"/>
                </a:lnTo>
                <a:close/>
              </a:path>
            </a:pathLst>
          </a:custGeom>
          <a:ln w="20853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771548" y="6738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771548" y="6585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284163" y="6589366"/>
            <a:ext cx="15303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A5A5F"/>
                </a:solidFill>
                <a:latin typeface="Arial"/>
                <a:cs typeface="Arial"/>
              </a:rPr>
              <a:t>01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EAD Mandatory data elements – summary (3/3)</a:t>
            </a:r>
            <a:endParaRPr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C624DC3-E9FB-405D-A059-226D950FDB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17815"/>
              </p:ext>
            </p:extLst>
          </p:nvPr>
        </p:nvGraphicFramePr>
        <p:xfrm>
          <a:off x="838200" y="1412132"/>
          <a:ext cx="7204647" cy="49872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4647">
                  <a:extLst>
                    <a:ext uri="{9D8B030D-6E8A-4147-A177-3AD203B41FA5}">
                      <a16:colId xmlns:a16="http://schemas.microsoft.com/office/drawing/2014/main" val="755947698"/>
                    </a:ext>
                  </a:extLst>
                </a:gridCol>
              </a:tblGrid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Item ID (S10 format)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3773290389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Sender name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1706369120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Sender e-mail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443785805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Sender telephone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3001034148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Sender address (including location name, nb, country, postcode)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4059647636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Addressee name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292061879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Addressee e-mail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4267757035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>
                          <a:effectLst/>
                        </a:rPr>
                        <a:t>Addressee telephone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211816730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Addressee address (including location name, nb, country, postcode)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4291341836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Number of items in the shipment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578992762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Description (detailed) of each item in the shipment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1943576921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Weight of each item in the shipment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828977616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Origin country of each item in the shipment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595434923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HS code for each of the item in the shipment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358181396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Monetary value of each item in the shipment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791499275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Currency of the monetary value of each item in the shipment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900172047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Total of monetary value of the shipment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676923129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Currency of the total monetary value of the shipment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851679350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Shipment weight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3027117434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Nature of content (goods, samples, documents, gift)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120190912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Monetary postage paid amount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1716256008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u="none" strike="noStrike" dirty="0">
                          <a:effectLst/>
                        </a:rPr>
                        <a:t>Monetary postage paid currency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2823185019"/>
                  </a:ext>
                </a:extLst>
              </a:tr>
              <a:tr h="194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Customs Refence ID, (e.g.: IOSS number, VOEC, Tax-ID), as applicable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78" marR="3478" marT="3478" marB="0" anchor="ctr"/>
                </a:tc>
                <a:extLst>
                  <a:ext uri="{0D108BD9-81ED-4DB2-BD59-A6C34878D82A}">
                    <a16:rowId xmlns:a16="http://schemas.microsoft.com/office/drawing/2014/main" val="1119445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88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0704" y="1590892"/>
            <a:ext cx="7742592" cy="4904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677545" indent="-179705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It is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very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important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to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provide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accurate data.</a:t>
            </a:r>
          </a:p>
          <a:p>
            <a:pPr marL="192405" marR="677545" indent="-179705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Accurate data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reduce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delays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in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customs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and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unnecessary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duties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and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taxes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.</a:t>
            </a:r>
          </a:p>
          <a:p>
            <a:pPr marL="755650" marR="677545" lvl="1" indent="-285750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Font typeface="Wingdings" panose="05000000000000000000" pitchFamily="2" charset="2"/>
              <a:buChar char="Ø"/>
              <a:tabLst>
                <a:tab pos="193040" algn="l"/>
              </a:tabLst>
            </a:pPr>
            <a:r>
              <a:rPr lang="nl-BE" u="sng" dirty="0">
                <a:latin typeface="Arial"/>
                <a:cs typeface="Arial"/>
              </a:rPr>
              <a:t>Do </a:t>
            </a:r>
            <a:r>
              <a:rPr lang="nl-BE" u="sng" dirty="0" err="1">
                <a:latin typeface="Arial"/>
                <a:cs typeface="Arial"/>
              </a:rPr>
              <a:t>not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use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repetitive</a:t>
            </a:r>
            <a:r>
              <a:rPr lang="nl-BE" u="sng" dirty="0">
                <a:latin typeface="Arial"/>
                <a:cs typeface="Arial"/>
              </a:rPr>
              <a:t> or </a:t>
            </a:r>
            <a:r>
              <a:rPr lang="nl-BE" u="sng" dirty="0" err="1">
                <a:latin typeface="Arial"/>
                <a:cs typeface="Arial"/>
              </a:rPr>
              <a:t>sequence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numbers</a:t>
            </a:r>
            <a:r>
              <a:rPr lang="nl-BE" u="sng" dirty="0">
                <a:latin typeface="Arial"/>
                <a:cs typeface="Arial"/>
              </a:rPr>
              <a:t> or letters</a:t>
            </a:r>
            <a:r>
              <a:rPr lang="nl-BE" dirty="0">
                <a:latin typeface="Arial"/>
                <a:cs typeface="Arial"/>
              </a:rPr>
              <a:t>, 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e.g.: 0000, 9999, 1234, AAA, XXXX, ABC</a:t>
            </a:r>
          </a:p>
          <a:p>
            <a:pPr marL="755650" marR="677545" lvl="1" indent="-285750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Font typeface="Wingdings" panose="05000000000000000000" pitchFamily="2" charset="2"/>
              <a:buChar char="Ø"/>
              <a:tabLst>
                <a:tab pos="193040" algn="l"/>
              </a:tabLst>
            </a:pPr>
            <a:r>
              <a:rPr lang="nl-BE" u="sng" dirty="0">
                <a:latin typeface="Arial"/>
                <a:cs typeface="Arial"/>
              </a:rPr>
              <a:t>Do </a:t>
            </a:r>
            <a:r>
              <a:rPr lang="nl-BE" u="sng" dirty="0" err="1">
                <a:latin typeface="Arial"/>
                <a:cs typeface="Arial"/>
              </a:rPr>
              <a:t>not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use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fantasy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names</a:t>
            </a:r>
            <a:r>
              <a:rPr lang="nl-BE" dirty="0">
                <a:latin typeface="Arial"/>
                <a:cs typeface="Arial"/>
              </a:rPr>
              <a:t>, 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e.g.: Mickey Mouse, Speed Racer</a:t>
            </a:r>
          </a:p>
          <a:p>
            <a:pPr marL="755650" marR="677545" lvl="1" indent="-285750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Font typeface="Wingdings" panose="05000000000000000000" pitchFamily="2" charset="2"/>
              <a:buChar char="Ø"/>
              <a:tabLst>
                <a:tab pos="193040" algn="l"/>
              </a:tabLst>
            </a:pPr>
            <a:r>
              <a:rPr lang="nl-BE" u="sng" dirty="0">
                <a:latin typeface="Arial"/>
                <a:cs typeface="Arial"/>
              </a:rPr>
              <a:t>Do </a:t>
            </a:r>
            <a:r>
              <a:rPr lang="nl-BE" u="sng" dirty="0" err="1">
                <a:latin typeface="Arial"/>
                <a:cs typeface="Arial"/>
              </a:rPr>
              <a:t>not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fill</a:t>
            </a:r>
            <a:r>
              <a:rPr lang="nl-BE" u="sng" dirty="0">
                <a:latin typeface="Arial"/>
                <a:cs typeface="Arial"/>
              </a:rPr>
              <a:t> </a:t>
            </a:r>
            <a:r>
              <a:rPr lang="nl-BE" u="sng" dirty="0" err="1">
                <a:latin typeface="Arial"/>
                <a:cs typeface="Arial"/>
              </a:rPr>
              <a:t>names</a:t>
            </a:r>
            <a:r>
              <a:rPr lang="nl-BE" u="sng" dirty="0">
                <a:latin typeface="Arial"/>
                <a:cs typeface="Arial"/>
              </a:rPr>
              <a:t>, </a:t>
            </a:r>
            <a:r>
              <a:rPr lang="nl-BE" u="sng" dirty="0" err="1">
                <a:latin typeface="Arial"/>
                <a:cs typeface="Arial"/>
              </a:rPr>
              <a:t>addresses</a:t>
            </a:r>
            <a:r>
              <a:rPr lang="nl-BE" u="sng" dirty="0">
                <a:latin typeface="Arial"/>
                <a:cs typeface="Arial"/>
              </a:rPr>
              <a:t> or content info </a:t>
            </a:r>
            <a:r>
              <a:rPr lang="nl-BE" u="sng" dirty="0" err="1">
                <a:latin typeface="Arial"/>
                <a:cs typeface="Arial"/>
              </a:rPr>
              <a:t>with</a:t>
            </a:r>
            <a:r>
              <a:rPr lang="nl-BE" u="sng" dirty="0">
                <a:latin typeface="Arial"/>
                <a:cs typeface="Arial"/>
              </a:rPr>
              <a:t> N/A</a:t>
            </a:r>
          </a:p>
          <a:p>
            <a:pPr marL="755650" marR="677545" lvl="1" indent="-285750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Font typeface="Wingdings" panose="05000000000000000000" pitchFamily="2" charset="2"/>
              <a:buChar char="Ø"/>
              <a:tabLst>
                <a:tab pos="193040" algn="l"/>
              </a:tabLst>
            </a:pPr>
            <a:r>
              <a:rPr lang="nl-BE" u="sng" dirty="0" err="1">
                <a:latin typeface="Arial"/>
                <a:cs typeface="Arial"/>
              </a:rPr>
              <a:t>Provide</a:t>
            </a:r>
            <a:r>
              <a:rPr lang="nl-BE" u="sng" dirty="0">
                <a:latin typeface="Arial"/>
                <a:cs typeface="Arial"/>
              </a:rPr>
              <a:t> correct </a:t>
            </a:r>
            <a:r>
              <a:rPr lang="nl-BE" u="sng" dirty="0" err="1">
                <a:latin typeface="Arial"/>
                <a:cs typeface="Arial"/>
              </a:rPr>
              <a:t>amounts</a:t>
            </a:r>
            <a:r>
              <a:rPr lang="nl-BE" u="sng" dirty="0">
                <a:latin typeface="Arial"/>
                <a:cs typeface="Arial"/>
              </a:rPr>
              <a:t> and </a:t>
            </a:r>
            <a:r>
              <a:rPr lang="nl-BE" u="sng" dirty="0" err="1">
                <a:latin typeface="Arial"/>
                <a:cs typeface="Arial"/>
              </a:rPr>
              <a:t>weights</a:t>
            </a:r>
            <a:endParaRPr lang="nl-BE" u="sng" dirty="0">
              <a:latin typeface="Arial"/>
              <a:cs typeface="Arial"/>
            </a:endParaRPr>
          </a:p>
          <a:p>
            <a:pPr marL="469900" marR="677545" lvl="1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tabLst>
                <a:tab pos="193040" algn="l"/>
              </a:tabLst>
            </a:pPr>
            <a:endParaRPr lang="nl-BE" u="sng" dirty="0">
              <a:latin typeface="Arial"/>
              <a:cs typeface="Arial"/>
            </a:endParaRPr>
          </a:p>
          <a:p>
            <a:pPr marL="755650" marR="677545" lvl="1" indent="-285750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Font typeface="Wingdings" panose="05000000000000000000" pitchFamily="2" charset="2"/>
              <a:buChar char="Ø"/>
              <a:tabLst>
                <a:tab pos="193040" algn="l"/>
              </a:tabLst>
            </a:pPr>
            <a:endParaRPr lang="nl-BE" dirty="0">
              <a:solidFill>
                <a:srgbClr val="5A5A5F"/>
              </a:solidFill>
              <a:latin typeface="Arial"/>
              <a:cs typeface="Arial"/>
            </a:endParaRPr>
          </a:p>
          <a:p>
            <a:pPr marL="903606" lvl="2" algn="just">
              <a:spcBef>
                <a:spcPts val="1170"/>
              </a:spcBef>
              <a:buClr>
                <a:srgbClr val="EF2637"/>
              </a:buClr>
              <a:tabLst>
                <a:tab pos="671195" algn="l"/>
              </a:tabLst>
            </a:pPr>
            <a:endParaRPr lang="nl-BE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7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Data Quality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3063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299" y="1381285"/>
            <a:ext cx="7742594" cy="3590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The following systems are ready to receive EAD:</a:t>
            </a:r>
          </a:p>
          <a:p>
            <a:pPr marL="12700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tabLst>
                <a:tab pos="193040" algn="l"/>
              </a:tabLst>
            </a:pP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12850" lvl="2" indent="-285750" algn="just">
              <a:spcBef>
                <a:spcPts val="825"/>
              </a:spcBef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Mercury: portal, API, </a:t>
            </a: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sftp</a:t>
            </a: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 or </a:t>
            </a: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ftps</a:t>
            </a: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12850" lvl="2" indent="-285750" algn="just">
              <a:spcBef>
                <a:spcPts val="825"/>
              </a:spcBef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eShipper</a:t>
            </a: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: portal, </a:t>
            </a: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sftp</a:t>
            </a: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 or </a:t>
            </a: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ftps</a:t>
            </a: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12850" lvl="2" indent="-285750" algn="just">
              <a:spcBef>
                <a:spcPts val="825"/>
              </a:spcBef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Shipping Manager: front-end, back-end, API, </a:t>
            </a: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sftp</a:t>
            </a: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 or </a:t>
            </a: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ftps</a:t>
            </a: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12850" lvl="2" indent="-285750" algn="just">
              <a:spcBef>
                <a:spcPts val="825"/>
              </a:spcBef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Shipping Manager Light</a:t>
            </a:r>
          </a:p>
          <a:p>
            <a:pPr marL="12700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tabLst>
                <a:tab pos="193040" algn="l"/>
              </a:tabLst>
            </a:pP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  <a:p>
            <a:pPr marL="298450" indent="-285750" algn="just">
              <a:spcBef>
                <a:spcPts val="825"/>
              </a:spcBef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193040" algn="l"/>
              </a:tabLst>
            </a:pP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If you provide data by uploading files and need further information on the data format, please contact your Business </a:t>
            </a:r>
            <a:r>
              <a:rPr lang="en-US" dirty="0" err="1">
                <a:solidFill>
                  <a:srgbClr val="5A5A5F"/>
                </a:solidFill>
                <a:latin typeface="Arial"/>
                <a:cs typeface="Arial"/>
              </a:rPr>
              <a:t>eSolution</a:t>
            </a: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 Manager</a:t>
            </a:r>
          </a:p>
          <a:p>
            <a:pPr marL="12700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tabLst>
                <a:tab pos="193040" algn="l"/>
              </a:tabLst>
            </a:pP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9" y="328382"/>
            <a:ext cx="470290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Technical Readiness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3530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301" y="1350901"/>
            <a:ext cx="7742592" cy="360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677545" indent="-179705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endParaRPr lang="en-US" sz="200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92405" marR="677545" indent="-179705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en-US" sz="2000" dirty="0">
                <a:solidFill>
                  <a:srgbClr val="5A5A5F"/>
                </a:solidFill>
                <a:latin typeface="Arial"/>
                <a:cs typeface="Arial"/>
              </a:rPr>
              <a:t>If you require support and information, please contact your Business </a:t>
            </a:r>
            <a:r>
              <a:rPr lang="en-US" sz="2000" dirty="0" err="1">
                <a:solidFill>
                  <a:srgbClr val="5A5A5F"/>
                </a:solidFill>
                <a:latin typeface="Arial"/>
                <a:cs typeface="Arial"/>
              </a:rPr>
              <a:t>eSolution</a:t>
            </a:r>
            <a:r>
              <a:rPr lang="en-US" sz="2000" dirty="0">
                <a:solidFill>
                  <a:srgbClr val="5A5A5F"/>
                </a:solidFill>
                <a:latin typeface="Arial"/>
                <a:cs typeface="Arial"/>
              </a:rPr>
              <a:t> Manager at:</a:t>
            </a:r>
          </a:p>
          <a:p>
            <a:pPr marL="192405" marR="677545" indent="-179705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endParaRPr lang="en-US" sz="2000" dirty="0">
              <a:solidFill>
                <a:srgbClr val="5A5A5F"/>
              </a:solidFill>
              <a:latin typeface="Arial"/>
              <a:cs typeface="Arial"/>
            </a:endParaRPr>
          </a:p>
          <a:p>
            <a:pPr algn="ctr"/>
            <a:r>
              <a:rPr lang="nl-BE" sz="2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clientintegrationseu@landmarkglobal.com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170"/>
              </a:spcBef>
            </a:pPr>
            <a:endParaRPr lang="en-US"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70"/>
              </a:spcBef>
            </a:pPr>
            <a:endParaRPr lang="en-US"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70"/>
              </a:spcBef>
            </a:pPr>
            <a:endParaRPr lang="en-US" sz="1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7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Support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6856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What is S10?</a:t>
            </a:r>
            <a:endParaRPr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09600" y="1417978"/>
            <a:ext cx="8229600" cy="471338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S10 is a standardized unique postal item identifier recognized worldwide. </a:t>
            </a:r>
          </a:p>
          <a:p>
            <a:pPr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S10 identifiers have four components with fixed length of 13 characters.</a:t>
            </a:r>
          </a:p>
          <a:p>
            <a:pPr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Clr>
                <a:srgbClr val="FF0000"/>
              </a:buClr>
              <a:buFontTx/>
              <a:buChar char="-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characters – Service indicator</a:t>
            </a:r>
          </a:p>
          <a:p>
            <a:pPr marL="742950" lvl="1" indent="-285750">
              <a:buClr>
                <a:srgbClr val="FF0000"/>
              </a:buClr>
              <a:buFontTx/>
              <a:buChar char="-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numbers – Serial numbers</a:t>
            </a:r>
          </a:p>
          <a:p>
            <a:pPr marL="742950" lvl="1" indent="-285750">
              <a:buClr>
                <a:srgbClr val="FF0000"/>
              </a:buClr>
              <a:buFontTx/>
              <a:buChar char="-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number – Check Digit</a:t>
            </a:r>
          </a:p>
          <a:p>
            <a:pPr marL="742950" lvl="1" indent="-285750">
              <a:buClr>
                <a:srgbClr val="FF0000"/>
              </a:buClr>
              <a:buFontTx/>
              <a:buChar char="-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characters – Origin country code (ISO 3166 2-character)</a:t>
            </a:r>
          </a:p>
          <a:p>
            <a:pPr lvl="1"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S10 item identifier should not be repeated for 13 months.</a:t>
            </a:r>
          </a:p>
          <a:p>
            <a:pPr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S10 is a requirement for all international products.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3"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644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S10 for Tracked Products</a:t>
            </a:r>
            <a:endParaRPr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09600" y="1417978"/>
            <a:ext cx="8229600" cy="471338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3"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Tracked Landmark Global products and relation with the S10 (identifiers for illustration purpose):</a:t>
            </a:r>
          </a:p>
          <a:p>
            <a:pPr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Scan/Sign -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123456789BE</a:t>
            </a: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Sign -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604959050BE</a:t>
            </a: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Sign -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CP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159357789BE</a:t>
            </a: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Scan/Dragon Scan -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LX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456987123BE</a:t>
            </a: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Sign -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369852147BE</a:t>
            </a:r>
          </a:p>
          <a:p>
            <a:pPr lvl="2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Electronic Advance Data (EAD) information for all tracked items containing goods need to be provided by: </a:t>
            </a:r>
          </a:p>
          <a:p>
            <a:pPr marL="742950" lvl="1" indent="-285750">
              <a:buClr>
                <a:srgbClr val="FF0000"/>
              </a:buClr>
              <a:buFontTx/>
              <a:buChar char="-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Entering data on Landmark Global systems,</a:t>
            </a:r>
          </a:p>
          <a:p>
            <a:pPr marL="742950" lvl="1" indent="-285750">
              <a:buClr>
                <a:srgbClr val="FF0000"/>
              </a:buClr>
              <a:buFontTx/>
              <a:buChar char="-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Transfer data via API, ftp.</a:t>
            </a:r>
          </a:p>
          <a:p>
            <a:pPr lvl="1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53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S10 for Untracked (Semi-tracked) Products</a:t>
            </a:r>
            <a:endParaRPr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09600" y="1417978"/>
            <a:ext cx="8229600" cy="471338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lvl="3"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Products in scope:  </a:t>
            </a:r>
          </a:p>
          <a:p>
            <a:pPr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(untracked containing goods) –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125159357BE</a:t>
            </a: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TT (semi-tracked containing goods) –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258963147BE</a:t>
            </a:r>
          </a:p>
          <a:p>
            <a:pPr lvl="2"/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Unsorted EU,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MiniPak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Sorted (untracked containing goods)- </a:t>
            </a: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987123654BE</a:t>
            </a:r>
          </a:p>
          <a:p>
            <a:pPr lvl="2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Provision of S10 for untracked  &amp; semi-tracked items containing goods is mandatory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 that don’t have S10, may contact Landmark Global to obtain pre-printed customs form declaration CN22 with S10 included.</a:t>
            </a: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28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Additional Information </a:t>
            </a:r>
            <a:br>
              <a:rPr lang="en-US" dirty="0"/>
            </a:br>
            <a:r>
              <a:rPr lang="en-US" dirty="0"/>
              <a:t>What to do?</a:t>
            </a:r>
            <a:endParaRPr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609600" y="1417978"/>
            <a:ext cx="8229600" cy="4713387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Customers that have received a range for S10: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this ID in their packages and, </a:t>
            </a: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shall provide the information on their data files.</a:t>
            </a:r>
          </a:p>
          <a:p>
            <a:pPr>
              <a:buClr>
                <a:srgbClr val="FF0000"/>
              </a:buClr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Customers that have not received a range for S10</a:t>
            </a:r>
          </a:p>
          <a:p>
            <a:pPr lvl="1"/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please contact your Business </a:t>
            </a:r>
            <a:r>
              <a:rPr lang="en-US" kern="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eSolution</a:t>
            </a: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Manager at</a:t>
            </a:r>
            <a:b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kern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nl-BE" u="sng" dirty="0">
                <a:hlinkClick r:id="rId2"/>
              </a:rPr>
              <a:t>clientintegrationseu@landmarkglobal.com</a:t>
            </a:r>
            <a:endParaRPr lang="en-GB" dirty="0"/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A5A5F"/>
                </a:solidFill>
                <a:cs typeface="Arial"/>
              </a:rPr>
              <a:t>For all other questions around S10 or EAD, </a:t>
            </a:r>
          </a:p>
          <a:p>
            <a:r>
              <a:rPr lang="en-US" dirty="0">
                <a:solidFill>
                  <a:srgbClr val="5A5A5F"/>
                </a:solidFill>
                <a:cs typeface="Arial"/>
              </a:rPr>
              <a:t>      please contact your Business </a:t>
            </a:r>
            <a:r>
              <a:rPr lang="en-US" dirty="0" err="1">
                <a:solidFill>
                  <a:srgbClr val="5A5A5F"/>
                </a:solidFill>
                <a:cs typeface="Arial"/>
              </a:rPr>
              <a:t>eSolution</a:t>
            </a:r>
            <a:r>
              <a:rPr lang="en-US" dirty="0">
                <a:solidFill>
                  <a:srgbClr val="5A5A5F"/>
                </a:solidFill>
                <a:cs typeface="Arial"/>
              </a:rPr>
              <a:t> Manager at</a:t>
            </a:r>
            <a:br>
              <a:rPr lang="en-US" dirty="0">
                <a:solidFill>
                  <a:srgbClr val="5A5A5F"/>
                </a:solidFill>
                <a:cs typeface="Arial"/>
              </a:rPr>
            </a:br>
            <a:r>
              <a:rPr lang="en-US" dirty="0">
                <a:solidFill>
                  <a:srgbClr val="5A5A5F"/>
                </a:solidFill>
                <a:cs typeface="Arial"/>
              </a:rPr>
              <a:t> 	</a:t>
            </a:r>
            <a:r>
              <a:rPr lang="nl-BE" u="sng" dirty="0">
                <a:hlinkClick r:id="rId2"/>
              </a:rPr>
              <a:t>clientintegrationseu@landmarkglobal.com</a:t>
            </a:r>
            <a:endParaRPr lang="en-GB" dirty="0"/>
          </a:p>
          <a:p>
            <a:pPr marL="742950" lvl="1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06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25928" y="562933"/>
            <a:ext cx="1490345" cy="232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 dirty="0">
                <a:solidFill>
                  <a:srgbClr val="575756"/>
                </a:solidFill>
                <a:latin typeface="Lucida Sans"/>
                <a:cs typeface="Lucida Sans"/>
              </a:rPr>
              <a:t>landmark</a:t>
            </a:r>
            <a:r>
              <a:rPr sz="1400" b="1" spc="-114" dirty="0">
                <a:solidFill>
                  <a:srgbClr val="575756"/>
                </a:solidFill>
                <a:latin typeface="Lucida Sans"/>
                <a:cs typeface="Lucida Sans"/>
              </a:rPr>
              <a:t> </a:t>
            </a:r>
            <a:r>
              <a:rPr sz="1400" b="1" spc="-25" dirty="0">
                <a:solidFill>
                  <a:srgbClr val="575756"/>
                </a:solidFill>
                <a:latin typeface="Lucida Sans"/>
                <a:cs typeface="Lucida Sans"/>
              </a:rPr>
              <a:t>global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51993" y="235800"/>
            <a:ext cx="717765" cy="5057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76836" y="342493"/>
            <a:ext cx="239608" cy="1678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39909" y="832088"/>
            <a:ext cx="779145" cy="87630"/>
          </a:xfrm>
          <a:custGeom>
            <a:avLst/>
            <a:gdLst/>
            <a:ahLst/>
            <a:cxnLst/>
            <a:rect l="l" t="t" r="r" b="b"/>
            <a:pathLst>
              <a:path w="779145" h="87630">
                <a:moveTo>
                  <a:pt x="98196" y="0"/>
                </a:moveTo>
                <a:lnTo>
                  <a:pt x="83832" y="0"/>
                </a:lnTo>
                <a:lnTo>
                  <a:pt x="83832" y="65227"/>
                </a:lnTo>
                <a:lnTo>
                  <a:pt x="88049" y="67144"/>
                </a:lnTo>
                <a:lnTo>
                  <a:pt x="96062" y="68745"/>
                </a:lnTo>
                <a:lnTo>
                  <a:pt x="104647" y="68745"/>
                </a:lnTo>
                <a:lnTo>
                  <a:pt x="116859" y="67037"/>
                </a:lnTo>
                <a:lnTo>
                  <a:pt x="125771" y="62104"/>
                </a:lnTo>
                <a:lnTo>
                  <a:pt x="127762" y="59232"/>
                </a:lnTo>
                <a:lnTo>
                  <a:pt x="102222" y="59232"/>
                </a:lnTo>
                <a:lnTo>
                  <a:pt x="99466" y="58788"/>
                </a:lnTo>
                <a:lnTo>
                  <a:pt x="98196" y="58229"/>
                </a:lnTo>
                <a:lnTo>
                  <a:pt x="98196" y="28981"/>
                </a:lnTo>
                <a:lnTo>
                  <a:pt x="99377" y="28536"/>
                </a:lnTo>
                <a:lnTo>
                  <a:pt x="102400" y="28092"/>
                </a:lnTo>
                <a:lnTo>
                  <a:pt x="127865" y="28092"/>
                </a:lnTo>
                <a:lnTo>
                  <a:pt x="126288" y="25647"/>
                </a:lnTo>
                <a:lnTo>
                  <a:pt x="117931" y="20562"/>
                </a:lnTo>
                <a:lnTo>
                  <a:pt x="113294" y="19837"/>
                </a:lnTo>
                <a:lnTo>
                  <a:pt x="98196" y="19837"/>
                </a:lnTo>
                <a:lnTo>
                  <a:pt x="98196" y="0"/>
                </a:lnTo>
                <a:close/>
              </a:path>
              <a:path w="779145" h="87630">
                <a:moveTo>
                  <a:pt x="127865" y="28092"/>
                </a:moveTo>
                <a:lnTo>
                  <a:pt x="113931" y="28092"/>
                </a:lnTo>
                <a:lnTo>
                  <a:pt x="118579" y="34543"/>
                </a:lnTo>
                <a:lnTo>
                  <a:pt x="118579" y="53492"/>
                </a:lnTo>
                <a:lnTo>
                  <a:pt x="113753" y="59232"/>
                </a:lnTo>
                <a:lnTo>
                  <a:pt x="127762" y="59232"/>
                </a:lnTo>
                <a:lnTo>
                  <a:pt x="131229" y="54230"/>
                </a:lnTo>
                <a:lnTo>
                  <a:pt x="133083" y="43700"/>
                </a:lnTo>
                <a:lnTo>
                  <a:pt x="131369" y="33524"/>
                </a:lnTo>
                <a:lnTo>
                  <a:pt x="127865" y="28092"/>
                </a:lnTo>
                <a:close/>
              </a:path>
              <a:path w="779145" h="87630">
                <a:moveTo>
                  <a:pt x="106387" y="18757"/>
                </a:moveTo>
                <a:lnTo>
                  <a:pt x="103390" y="18757"/>
                </a:lnTo>
                <a:lnTo>
                  <a:pt x="99987" y="19291"/>
                </a:lnTo>
                <a:lnTo>
                  <a:pt x="98196" y="19837"/>
                </a:lnTo>
                <a:lnTo>
                  <a:pt x="113294" y="19837"/>
                </a:lnTo>
                <a:lnTo>
                  <a:pt x="106387" y="18757"/>
                </a:lnTo>
                <a:close/>
              </a:path>
              <a:path w="779145" h="87630">
                <a:moveTo>
                  <a:pt x="324218" y="28905"/>
                </a:moveTo>
                <a:lnTo>
                  <a:pt x="310057" y="28905"/>
                </a:lnTo>
                <a:lnTo>
                  <a:pt x="310057" y="63728"/>
                </a:lnTo>
                <a:lnTo>
                  <a:pt x="315239" y="68846"/>
                </a:lnTo>
                <a:lnTo>
                  <a:pt x="329717" y="68846"/>
                </a:lnTo>
                <a:lnTo>
                  <a:pt x="333197" y="68211"/>
                </a:lnTo>
                <a:lnTo>
                  <a:pt x="334898" y="67525"/>
                </a:lnTo>
                <a:lnTo>
                  <a:pt x="334898" y="58089"/>
                </a:lnTo>
                <a:lnTo>
                  <a:pt x="327101" y="58089"/>
                </a:lnTo>
                <a:lnTo>
                  <a:pt x="324218" y="56730"/>
                </a:lnTo>
                <a:lnTo>
                  <a:pt x="324218" y="28905"/>
                </a:lnTo>
                <a:close/>
              </a:path>
              <a:path w="779145" h="87630">
                <a:moveTo>
                  <a:pt x="334898" y="57353"/>
                </a:moveTo>
                <a:lnTo>
                  <a:pt x="333908" y="57708"/>
                </a:lnTo>
                <a:lnTo>
                  <a:pt x="332295" y="58089"/>
                </a:lnTo>
                <a:lnTo>
                  <a:pt x="334898" y="58089"/>
                </a:lnTo>
                <a:lnTo>
                  <a:pt x="334898" y="57353"/>
                </a:lnTo>
                <a:close/>
              </a:path>
              <a:path w="779145" h="87630">
                <a:moveTo>
                  <a:pt x="334898" y="19761"/>
                </a:moveTo>
                <a:lnTo>
                  <a:pt x="302729" y="19761"/>
                </a:lnTo>
                <a:lnTo>
                  <a:pt x="302729" y="28905"/>
                </a:lnTo>
                <a:lnTo>
                  <a:pt x="334898" y="28905"/>
                </a:lnTo>
                <a:lnTo>
                  <a:pt x="334898" y="19761"/>
                </a:lnTo>
                <a:close/>
              </a:path>
              <a:path w="779145" h="87630">
                <a:moveTo>
                  <a:pt x="324218" y="5511"/>
                </a:moveTo>
                <a:lnTo>
                  <a:pt x="310057" y="8966"/>
                </a:lnTo>
                <a:lnTo>
                  <a:pt x="310057" y="19761"/>
                </a:lnTo>
                <a:lnTo>
                  <a:pt x="324218" y="19761"/>
                </a:lnTo>
                <a:lnTo>
                  <a:pt x="324218" y="5511"/>
                </a:lnTo>
                <a:close/>
              </a:path>
              <a:path w="779145" h="87630">
                <a:moveTo>
                  <a:pt x="260426" y="56387"/>
                </a:moveTo>
                <a:lnTo>
                  <a:pt x="255752" y="65709"/>
                </a:lnTo>
                <a:lnTo>
                  <a:pt x="260007" y="67602"/>
                </a:lnTo>
                <a:lnTo>
                  <a:pt x="267042" y="69214"/>
                </a:lnTo>
                <a:lnTo>
                  <a:pt x="274192" y="69214"/>
                </a:lnTo>
                <a:lnTo>
                  <a:pt x="284194" y="68148"/>
                </a:lnTo>
                <a:lnTo>
                  <a:pt x="291425" y="65120"/>
                </a:lnTo>
                <a:lnTo>
                  <a:pt x="295815" y="60390"/>
                </a:lnTo>
                <a:lnTo>
                  <a:pt x="296022" y="59524"/>
                </a:lnTo>
                <a:lnTo>
                  <a:pt x="269633" y="59524"/>
                </a:lnTo>
                <a:lnTo>
                  <a:pt x="263220" y="57886"/>
                </a:lnTo>
                <a:lnTo>
                  <a:pt x="260426" y="56387"/>
                </a:lnTo>
                <a:close/>
              </a:path>
              <a:path w="779145" h="87630">
                <a:moveTo>
                  <a:pt x="285483" y="18707"/>
                </a:moveTo>
                <a:lnTo>
                  <a:pt x="264871" y="18707"/>
                </a:lnTo>
                <a:lnTo>
                  <a:pt x="257251" y="24409"/>
                </a:lnTo>
                <a:lnTo>
                  <a:pt x="257251" y="42456"/>
                </a:lnTo>
                <a:lnTo>
                  <a:pt x="266306" y="45338"/>
                </a:lnTo>
                <a:lnTo>
                  <a:pt x="278612" y="49098"/>
                </a:lnTo>
                <a:lnTo>
                  <a:pt x="282295" y="50647"/>
                </a:lnTo>
                <a:lnTo>
                  <a:pt x="282295" y="57454"/>
                </a:lnTo>
                <a:lnTo>
                  <a:pt x="278968" y="59524"/>
                </a:lnTo>
                <a:lnTo>
                  <a:pt x="296022" y="59524"/>
                </a:lnTo>
                <a:lnTo>
                  <a:pt x="297294" y="54216"/>
                </a:lnTo>
                <a:lnTo>
                  <a:pt x="297294" y="44449"/>
                </a:lnTo>
                <a:lnTo>
                  <a:pt x="288086" y="41757"/>
                </a:lnTo>
                <a:lnTo>
                  <a:pt x="275628" y="37909"/>
                </a:lnTo>
                <a:lnTo>
                  <a:pt x="271894" y="36461"/>
                </a:lnTo>
                <a:lnTo>
                  <a:pt x="271894" y="29908"/>
                </a:lnTo>
                <a:lnTo>
                  <a:pt x="274916" y="27749"/>
                </a:lnTo>
                <a:lnTo>
                  <a:pt x="292756" y="27749"/>
                </a:lnTo>
                <a:lnTo>
                  <a:pt x="295706" y="22186"/>
                </a:lnTo>
                <a:lnTo>
                  <a:pt x="291376" y="20192"/>
                </a:lnTo>
                <a:lnTo>
                  <a:pt x="285483" y="18707"/>
                </a:lnTo>
                <a:close/>
              </a:path>
              <a:path w="779145" h="87630">
                <a:moveTo>
                  <a:pt x="292756" y="27749"/>
                </a:moveTo>
                <a:lnTo>
                  <a:pt x="283756" y="27749"/>
                </a:lnTo>
                <a:lnTo>
                  <a:pt x="288886" y="29248"/>
                </a:lnTo>
                <a:lnTo>
                  <a:pt x="291274" y="30543"/>
                </a:lnTo>
                <a:lnTo>
                  <a:pt x="292756" y="27749"/>
                </a:lnTo>
                <a:close/>
              </a:path>
              <a:path w="779145" h="87630">
                <a:moveTo>
                  <a:pt x="436613" y="18707"/>
                </a:moveTo>
                <a:lnTo>
                  <a:pt x="425607" y="20609"/>
                </a:lnTo>
                <a:lnTo>
                  <a:pt x="417529" y="25879"/>
                </a:lnTo>
                <a:lnTo>
                  <a:pt x="412554" y="33858"/>
                </a:lnTo>
                <a:lnTo>
                  <a:pt x="410857" y="43891"/>
                </a:lnTo>
                <a:lnTo>
                  <a:pt x="412554" y="53955"/>
                </a:lnTo>
                <a:lnTo>
                  <a:pt x="417529" y="61982"/>
                </a:lnTo>
                <a:lnTo>
                  <a:pt x="425607" y="67294"/>
                </a:lnTo>
                <a:lnTo>
                  <a:pt x="436613" y="69214"/>
                </a:lnTo>
                <a:lnTo>
                  <a:pt x="447633" y="67294"/>
                </a:lnTo>
                <a:lnTo>
                  <a:pt x="455718" y="61982"/>
                </a:lnTo>
                <a:lnTo>
                  <a:pt x="457424" y="59232"/>
                </a:lnTo>
                <a:lnTo>
                  <a:pt x="429018" y="59232"/>
                </a:lnTo>
                <a:lnTo>
                  <a:pt x="425246" y="53492"/>
                </a:lnTo>
                <a:lnTo>
                  <a:pt x="425246" y="34124"/>
                </a:lnTo>
                <a:lnTo>
                  <a:pt x="429018" y="28282"/>
                </a:lnTo>
                <a:lnTo>
                  <a:pt x="457218" y="28282"/>
                </a:lnTo>
                <a:lnTo>
                  <a:pt x="455718" y="25879"/>
                </a:lnTo>
                <a:lnTo>
                  <a:pt x="447633" y="20609"/>
                </a:lnTo>
                <a:lnTo>
                  <a:pt x="436613" y="18707"/>
                </a:lnTo>
                <a:close/>
              </a:path>
              <a:path w="779145" h="87630">
                <a:moveTo>
                  <a:pt x="457218" y="28282"/>
                </a:moveTo>
                <a:lnTo>
                  <a:pt x="444284" y="28282"/>
                </a:lnTo>
                <a:lnTo>
                  <a:pt x="448043" y="34124"/>
                </a:lnTo>
                <a:lnTo>
                  <a:pt x="448043" y="53492"/>
                </a:lnTo>
                <a:lnTo>
                  <a:pt x="444284" y="59232"/>
                </a:lnTo>
                <a:lnTo>
                  <a:pt x="457424" y="59232"/>
                </a:lnTo>
                <a:lnTo>
                  <a:pt x="460696" y="53955"/>
                </a:lnTo>
                <a:lnTo>
                  <a:pt x="462394" y="43891"/>
                </a:lnTo>
                <a:lnTo>
                  <a:pt x="460696" y="33858"/>
                </a:lnTo>
                <a:lnTo>
                  <a:pt x="457218" y="28282"/>
                </a:lnTo>
                <a:close/>
              </a:path>
              <a:path w="779145" h="87630">
                <a:moveTo>
                  <a:pt x="224548" y="18707"/>
                </a:moveTo>
                <a:lnTo>
                  <a:pt x="213541" y="20609"/>
                </a:lnTo>
                <a:lnTo>
                  <a:pt x="205459" y="25879"/>
                </a:lnTo>
                <a:lnTo>
                  <a:pt x="200479" y="33858"/>
                </a:lnTo>
                <a:lnTo>
                  <a:pt x="198780" y="43891"/>
                </a:lnTo>
                <a:lnTo>
                  <a:pt x="200479" y="53955"/>
                </a:lnTo>
                <a:lnTo>
                  <a:pt x="205459" y="61982"/>
                </a:lnTo>
                <a:lnTo>
                  <a:pt x="213541" y="67294"/>
                </a:lnTo>
                <a:lnTo>
                  <a:pt x="224548" y="69214"/>
                </a:lnTo>
                <a:lnTo>
                  <a:pt x="235566" y="67294"/>
                </a:lnTo>
                <a:lnTo>
                  <a:pt x="243647" y="61982"/>
                </a:lnTo>
                <a:lnTo>
                  <a:pt x="245351" y="59232"/>
                </a:lnTo>
                <a:lnTo>
                  <a:pt x="216954" y="59232"/>
                </a:lnTo>
                <a:lnTo>
                  <a:pt x="213182" y="53492"/>
                </a:lnTo>
                <a:lnTo>
                  <a:pt x="213182" y="34124"/>
                </a:lnTo>
                <a:lnTo>
                  <a:pt x="216954" y="28282"/>
                </a:lnTo>
                <a:lnTo>
                  <a:pt x="245145" y="28282"/>
                </a:lnTo>
                <a:lnTo>
                  <a:pt x="243647" y="25879"/>
                </a:lnTo>
                <a:lnTo>
                  <a:pt x="235566" y="20609"/>
                </a:lnTo>
                <a:lnTo>
                  <a:pt x="224548" y="18707"/>
                </a:lnTo>
                <a:close/>
              </a:path>
              <a:path w="779145" h="87630">
                <a:moveTo>
                  <a:pt x="245145" y="28282"/>
                </a:moveTo>
                <a:lnTo>
                  <a:pt x="232219" y="28282"/>
                </a:lnTo>
                <a:lnTo>
                  <a:pt x="235978" y="34124"/>
                </a:lnTo>
                <a:lnTo>
                  <a:pt x="235978" y="53492"/>
                </a:lnTo>
                <a:lnTo>
                  <a:pt x="232219" y="59232"/>
                </a:lnTo>
                <a:lnTo>
                  <a:pt x="245351" y="59232"/>
                </a:lnTo>
                <a:lnTo>
                  <a:pt x="248621" y="53955"/>
                </a:lnTo>
                <a:lnTo>
                  <a:pt x="250316" y="43891"/>
                </a:lnTo>
                <a:lnTo>
                  <a:pt x="248621" y="33858"/>
                </a:lnTo>
                <a:lnTo>
                  <a:pt x="245145" y="28282"/>
                </a:lnTo>
                <a:close/>
              </a:path>
              <a:path w="779145" h="87630">
                <a:moveTo>
                  <a:pt x="580275" y="18707"/>
                </a:moveTo>
                <a:lnTo>
                  <a:pt x="571715" y="18707"/>
                </a:lnTo>
                <a:lnTo>
                  <a:pt x="563689" y="20307"/>
                </a:lnTo>
                <a:lnTo>
                  <a:pt x="559434" y="22186"/>
                </a:lnTo>
                <a:lnTo>
                  <a:pt x="559434" y="87452"/>
                </a:lnTo>
                <a:lnTo>
                  <a:pt x="573849" y="87452"/>
                </a:lnTo>
                <a:lnTo>
                  <a:pt x="573849" y="67602"/>
                </a:lnTo>
                <a:lnTo>
                  <a:pt x="588813" y="67602"/>
                </a:lnTo>
                <a:lnTo>
                  <a:pt x="593581" y="66857"/>
                </a:lnTo>
                <a:lnTo>
                  <a:pt x="601914" y="61779"/>
                </a:lnTo>
                <a:lnTo>
                  <a:pt x="603494" y="59321"/>
                </a:lnTo>
                <a:lnTo>
                  <a:pt x="578053" y="59321"/>
                </a:lnTo>
                <a:lnTo>
                  <a:pt x="574979" y="58902"/>
                </a:lnTo>
                <a:lnTo>
                  <a:pt x="573849" y="58419"/>
                </a:lnTo>
                <a:lnTo>
                  <a:pt x="573849" y="29184"/>
                </a:lnTo>
                <a:lnTo>
                  <a:pt x="575106" y="28625"/>
                </a:lnTo>
                <a:lnTo>
                  <a:pt x="577849" y="28206"/>
                </a:lnTo>
                <a:lnTo>
                  <a:pt x="603380" y="28206"/>
                </a:lnTo>
                <a:lnTo>
                  <a:pt x="601386" y="25331"/>
                </a:lnTo>
                <a:lnTo>
                  <a:pt x="592483" y="20410"/>
                </a:lnTo>
                <a:lnTo>
                  <a:pt x="580275" y="18707"/>
                </a:lnTo>
                <a:close/>
              </a:path>
              <a:path w="779145" h="87630">
                <a:moveTo>
                  <a:pt x="588813" y="67602"/>
                </a:moveTo>
                <a:lnTo>
                  <a:pt x="573849" y="67602"/>
                </a:lnTo>
                <a:lnTo>
                  <a:pt x="575640" y="68122"/>
                </a:lnTo>
                <a:lnTo>
                  <a:pt x="579018" y="68656"/>
                </a:lnTo>
                <a:lnTo>
                  <a:pt x="582066" y="68656"/>
                </a:lnTo>
                <a:lnTo>
                  <a:pt x="588813" y="67602"/>
                </a:lnTo>
                <a:close/>
              </a:path>
              <a:path w="779145" h="87630">
                <a:moveTo>
                  <a:pt x="603380" y="28206"/>
                </a:moveTo>
                <a:lnTo>
                  <a:pt x="589343" y="28206"/>
                </a:lnTo>
                <a:lnTo>
                  <a:pt x="594232" y="33921"/>
                </a:lnTo>
                <a:lnTo>
                  <a:pt x="594232" y="52882"/>
                </a:lnTo>
                <a:lnTo>
                  <a:pt x="589559" y="59321"/>
                </a:lnTo>
                <a:lnTo>
                  <a:pt x="603494" y="59321"/>
                </a:lnTo>
                <a:lnTo>
                  <a:pt x="606978" y="53900"/>
                </a:lnTo>
                <a:lnTo>
                  <a:pt x="608685" y="43700"/>
                </a:lnTo>
                <a:lnTo>
                  <a:pt x="606836" y="33189"/>
                </a:lnTo>
                <a:lnTo>
                  <a:pt x="603380" y="28206"/>
                </a:lnTo>
                <a:close/>
              </a:path>
              <a:path w="779145" h="87630">
                <a:moveTo>
                  <a:pt x="163144" y="18707"/>
                </a:moveTo>
                <a:lnTo>
                  <a:pt x="154584" y="18707"/>
                </a:lnTo>
                <a:lnTo>
                  <a:pt x="146545" y="20307"/>
                </a:lnTo>
                <a:lnTo>
                  <a:pt x="142290" y="22186"/>
                </a:lnTo>
                <a:lnTo>
                  <a:pt x="142290" y="87452"/>
                </a:lnTo>
                <a:lnTo>
                  <a:pt x="156705" y="87452"/>
                </a:lnTo>
                <a:lnTo>
                  <a:pt x="156705" y="67602"/>
                </a:lnTo>
                <a:lnTo>
                  <a:pt x="171677" y="67602"/>
                </a:lnTo>
                <a:lnTo>
                  <a:pt x="176443" y="66857"/>
                </a:lnTo>
                <a:lnTo>
                  <a:pt x="184772" y="61779"/>
                </a:lnTo>
                <a:lnTo>
                  <a:pt x="186351" y="59321"/>
                </a:lnTo>
                <a:lnTo>
                  <a:pt x="160908" y="59321"/>
                </a:lnTo>
                <a:lnTo>
                  <a:pt x="157848" y="58902"/>
                </a:lnTo>
                <a:lnTo>
                  <a:pt x="156705" y="58419"/>
                </a:lnTo>
                <a:lnTo>
                  <a:pt x="156705" y="29184"/>
                </a:lnTo>
                <a:lnTo>
                  <a:pt x="157975" y="28625"/>
                </a:lnTo>
                <a:lnTo>
                  <a:pt x="160718" y="28206"/>
                </a:lnTo>
                <a:lnTo>
                  <a:pt x="186237" y="28206"/>
                </a:lnTo>
                <a:lnTo>
                  <a:pt x="184243" y="25331"/>
                </a:lnTo>
                <a:lnTo>
                  <a:pt x="175344" y="20410"/>
                </a:lnTo>
                <a:lnTo>
                  <a:pt x="163144" y="18707"/>
                </a:lnTo>
                <a:close/>
              </a:path>
              <a:path w="779145" h="87630">
                <a:moveTo>
                  <a:pt x="171677" y="67602"/>
                </a:moveTo>
                <a:lnTo>
                  <a:pt x="156705" y="67602"/>
                </a:lnTo>
                <a:lnTo>
                  <a:pt x="158508" y="68122"/>
                </a:lnTo>
                <a:lnTo>
                  <a:pt x="161874" y="68656"/>
                </a:lnTo>
                <a:lnTo>
                  <a:pt x="164934" y="68656"/>
                </a:lnTo>
                <a:lnTo>
                  <a:pt x="171677" y="67602"/>
                </a:lnTo>
                <a:close/>
              </a:path>
              <a:path w="779145" h="87630">
                <a:moveTo>
                  <a:pt x="186237" y="28206"/>
                </a:moveTo>
                <a:lnTo>
                  <a:pt x="172199" y="28206"/>
                </a:lnTo>
                <a:lnTo>
                  <a:pt x="177088" y="33921"/>
                </a:lnTo>
                <a:lnTo>
                  <a:pt x="177088" y="52882"/>
                </a:lnTo>
                <a:lnTo>
                  <a:pt x="172415" y="59321"/>
                </a:lnTo>
                <a:lnTo>
                  <a:pt x="186351" y="59321"/>
                </a:lnTo>
                <a:lnTo>
                  <a:pt x="189834" y="53900"/>
                </a:lnTo>
                <a:lnTo>
                  <a:pt x="191541" y="43700"/>
                </a:lnTo>
                <a:lnTo>
                  <a:pt x="189692" y="33189"/>
                </a:lnTo>
                <a:lnTo>
                  <a:pt x="186237" y="28206"/>
                </a:lnTo>
                <a:close/>
              </a:path>
              <a:path w="779145" h="87630">
                <a:moveTo>
                  <a:pt x="743178" y="19761"/>
                </a:moveTo>
                <a:lnTo>
                  <a:pt x="726935" y="19761"/>
                </a:lnTo>
                <a:lnTo>
                  <a:pt x="745604" y="68135"/>
                </a:lnTo>
                <a:lnTo>
                  <a:pt x="736447" y="87426"/>
                </a:lnTo>
                <a:lnTo>
                  <a:pt x="752690" y="87426"/>
                </a:lnTo>
                <a:lnTo>
                  <a:pt x="764488" y="56553"/>
                </a:lnTo>
                <a:lnTo>
                  <a:pt x="753046" y="56553"/>
                </a:lnTo>
                <a:lnTo>
                  <a:pt x="752868" y="54584"/>
                </a:lnTo>
                <a:lnTo>
                  <a:pt x="752424" y="51625"/>
                </a:lnTo>
                <a:lnTo>
                  <a:pt x="751624" y="48755"/>
                </a:lnTo>
                <a:lnTo>
                  <a:pt x="743178" y="19761"/>
                </a:lnTo>
                <a:close/>
              </a:path>
              <a:path w="779145" h="87630">
                <a:moveTo>
                  <a:pt x="778548" y="19761"/>
                </a:moveTo>
                <a:lnTo>
                  <a:pt x="764273" y="19761"/>
                </a:lnTo>
                <a:lnTo>
                  <a:pt x="754938" y="48755"/>
                </a:lnTo>
                <a:lnTo>
                  <a:pt x="754037" y="51625"/>
                </a:lnTo>
                <a:lnTo>
                  <a:pt x="753414" y="55130"/>
                </a:lnTo>
                <a:lnTo>
                  <a:pt x="753236" y="56553"/>
                </a:lnTo>
                <a:lnTo>
                  <a:pt x="764488" y="56553"/>
                </a:lnTo>
                <a:lnTo>
                  <a:pt x="778548" y="19761"/>
                </a:lnTo>
                <a:close/>
              </a:path>
              <a:path w="779145" h="87630">
                <a:moveTo>
                  <a:pt x="695896" y="18694"/>
                </a:moveTo>
                <a:lnTo>
                  <a:pt x="687806" y="18694"/>
                </a:lnTo>
                <a:lnTo>
                  <a:pt x="679742" y="19862"/>
                </a:lnTo>
                <a:lnTo>
                  <a:pt x="673366" y="22199"/>
                </a:lnTo>
                <a:lnTo>
                  <a:pt x="673366" y="68135"/>
                </a:lnTo>
                <a:lnTo>
                  <a:pt x="688530" y="68135"/>
                </a:lnTo>
                <a:lnTo>
                  <a:pt x="688530" y="28295"/>
                </a:lnTo>
                <a:lnTo>
                  <a:pt x="690600" y="27571"/>
                </a:lnTo>
                <a:lnTo>
                  <a:pt x="693191" y="27216"/>
                </a:lnTo>
                <a:lnTo>
                  <a:pt x="717959" y="27216"/>
                </a:lnTo>
                <a:lnTo>
                  <a:pt x="714198" y="22901"/>
                </a:lnTo>
                <a:lnTo>
                  <a:pt x="706425" y="19716"/>
                </a:lnTo>
                <a:lnTo>
                  <a:pt x="695896" y="18694"/>
                </a:lnTo>
                <a:close/>
              </a:path>
              <a:path w="779145" h="87630">
                <a:moveTo>
                  <a:pt x="717959" y="27216"/>
                </a:moveTo>
                <a:lnTo>
                  <a:pt x="702170" y="27216"/>
                </a:lnTo>
                <a:lnTo>
                  <a:pt x="705497" y="30086"/>
                </a:lnTo>
                <a:lnTo>
                  <a:pt x="705497" y="68135"/>
                </a:lnTo>
                <a:lnTo>
                  <a:pt x="720661" y="68135"/>
                </a:lnTo>
                <a:lnTo>
                  <a:pt x="720661" y="36461"/>
                </a:lnTo>
                <a:lnTo>
                  <a:pt x="719011" y="28424"/>
                </a:lnTo>
                <a:lnTo>
                  <a:pt x="717959" y="27216"/>
                </a:lnTo>
                <a:close/>
              </a:path>
              <a:path w="779145" h="87630">
                <a:moveTo>
                  <a:pt x="659913" y="27127"/>
                </a:moveTo>
                <a:lnTo>
                  <a:pt x="644283" y="27127"/>
                </a:lnTo>
                <a:lnTo>
                  <a:pt x="648055" y="29019"/>
                </a:lnTo>
                <a:lnTo>
                  <a:pt x="648055" y="36461"/>
                </a:lnTo>
                <a:lnTo>
                  <a:pt x="635634" y="38011"/>
                </a:lnTo>
                <a:lnTo>
                  <a:pt x="625282" y="40984"/>
                </a:lnTo>
                <a:lnTo>
                  <a:pt x="618196" y="46093"/>
                </a:lnTo>
                <a:lnTo>
                  <a:pt x="615568" y="54051"/>
                </a:lnTo>
                <a:lnTo>
                  <a:pt x="617309" y="60846"/>
                </a:lnTo>
                <a:lnTo>
                  <a:pt x="622288" y="65566"/>
                </a:lnTo>
                <a:lnTo>
                  <a:pt x="630147" y="68320"/>
                </a:lnTo>
                <a:lnTo>
                  <a:pt x="640524" y="69214"/>
                </a:lnTo>
                <a:lnTo>
                  <a:pt x="648868" y="69214"/>
                </a:lnTo>
                <a:lnTo>
                  <a:pt x="656856" y="68046"/>
                </a:lnTo>
                <a:lnTo>
                  <a:pt x="662419" y="65811"/>
                </a:lnTo>
                <a:lnTo>
                  <a:pt x="662419" y="61493"/>
                </a:lnTo>
                <a:lnTo>
                  <a:pt x="634326" y="61493"/>
                </a:lnTo>
                <a:lnTo>
                  <a:pt x="630110" y="59080"/>
                </a:lnTo>
                <a:lnTo>
                  <a:pt x="630110" y="45250"/>
                </a:lnTo>
                <a:lnTo>
                  <a:pt x="637374" y="43637"/>
                </a:lnTo>
                <a:lnTo>
                  <a:pt x="648055" y="42646"/>
                </a:lnTo>
                <a:lnTo>
                  <a:pt x="662419" y="42646"/>
                </a:lnTo>
                <a:lnTo>
                  <a:pt x="662419" y="36372"/>
                </a:lnTo>
                <a:lnTo>
                  <a:pt x="660851" y="28268"/>
                </a:lnTo>
                <a:lnTo>
                  <a:pt x="659913" y="27127"/>
                </a:lnTo>
                <a:close/>
              </a:path>
              <a:path w="779145" h="87630">
                <a:moveTo>
                  <a:pt x="662419" y="42646"/>
                </a:moveTo>
                <a:lnTo>
                  <a:pt x="648055" y="42646"/>
                </a:lnTo>
                <a:lnTo>
                  <a:pt x="648055" y="60413"/>
                </a:lnTo>
                <a:lnTo>
                  <a:pt x="646264" y="61137"/>
                </a:lnTo>
                <a:lnTo>
                  <a:pt x="643661" y="61493"/>
                </a:lnTo>
                <a:lnTo>
                  <a:pt x="662419" y="61493"/>
                </a:lnTo>
                <a:lnTo>
                  <a:pt x="662419" y="42646"/>
                </a:lnTo>
                <a:close/>
              </a:path>
              <a:path w="779145" h="87630">
                <a:moveTo>
                  <a:pt x="639711" y="18694"/>
                </a:moveTo>
                <a:lnTo>
                  <a:pt x="632256" y="18694"/>
                </a:lnTo>
                <a:lnTo>
                  <a:pt x="625347" y="19862"/>
                </a:lnTo>
                <a:lnTo>
                  <a:pt x="619061" y="22097"/>
                </a:lnTo>
                <a:lnTo>
                  <a:pt x="622299" y="29908"/>
                </a:lnTo>
                <a:lnTo>
                  <a:pt x="626871" y="28206"/>
                </a:lnTo>
                <a:lnTo>
                  <a:pt x="632536" y="27127"/>
                </a:lnTo>
                <a:lnTo>
                  <a:pt x="659913" y="27127"/>
                </a:lnTo>
                <a:lnTo>
                  <a:pt x="656347" y="22785"/>
                </a:lnTo>
                <a:lnTo>
                  <a:pt x="649201" y="19676"/>
                </a:lnTo>
                <a:lnTo>
                  <a:pt x="639711" y="18694"/>
                </a:lnTo>
                <a:close/>
              </a:path>
              <a:path w="779145" h="87630">
                <a:moveTo>
                  <a:pt x="500443" y="18694"/>
                </a:moveTo>
                <a:lnTo>
                  <a:pt x="485000" y="18694"/>
                </a:lnTo>
                <a:lnTo>
                  <a:pt x="477824" y="19862"/>
                </a:lnTo>
                <a:lnTo>
                  <a:pt x="471449" y="22199"/>
                </a:lnTo>
                <a:lnTo>
                  <a:pt x="471449" y="68135"/>
                </a:lnTo>
                <a:lnTo>
                  <a:pt x="486168" y="68135"/>
                </a:lnTo>
                <a:lnTo>
                  <a:pt x="486168" y="28295"/>
                </a:lnTo>
                <a:lnTo>
                  <a:pt x="488238" y="27571"/>
                </a:lnTo>
                <a:lnTo>
                  <a:pt x="490651" y="27216"/>
                </a:lnTo>
                <a:lnTo>
                  <a:pt x="546334" y="27216"/>
                </a:lnTo>
                <a:lnTo>
                  <a:pt x="543842" y="23799"/>
                </a:lnTo>
                <a:lnTo>
                  <a:pt x="511035" y="23799"/>
                </a:lnTo>
                <a:lnTo>
                  <a:pt x="506717" y="20485"/>
                </a:lnTo>
                <a:lnTo>
                  <a:pt x="500443" y="18694"/>
                </a:lnTo>
                <a:close/>
              </a:path>
              <a:path w="779145" h="87630">
                <a:moveTo>
                  <a:pt x="521893" y="27216"/>
                </a:moveTo>
                <a:lnTo>
                  <a:pt x="499541" y="27216"/>
                </a:lnTo>
                <a:lnTo>
                  <a:pt x="502678" y="29997"/>
                </a:lnTo>
                <a:lnTo>
                  <a:pt x="502678" y="68135"/>
                </a:lnTo>
                <a:lnTo>
                  <a:pt x="517499" y="68135"/>
                </a:lnTo>
                <a:lnTo>
                  <a:pt x="517499" y="29997"/>
                </a:lnTo>
                <a:lnTo>
                  <a:pt x="519556" y="28295"/>
                </a:lnTo>
                <a:lnTo>
                  <a:pt x="521893" y="27216"/>
                </a:lnTo>
                <a:close/>
              </a:path>
              <a:path w="779145" h="87630">
                <a:moveTo>
                  <a:pt x="546334" y="27216"/>
                </a:moveTo>
                <a:lnTo>
                  <a:pt x="530859" y="27216"/>
                </a:lnTo>
                <a:lnTo>
                  <a:pt x="533920" y="30264"/>
                </a:lnTo>
                <a:lnTo>
                  <a:pt x="533920" y="68135"/>
                </a:lnTo>
                <a:lnTo>
                  <a:pt x="548716" y="68135"/>
                </a:lnTo>
                <a:lnTo>
                  <a:pt x="548716" y="36017"/>
                </a:lnTo>
                <a:lnTo>
                  <a:pt x="547352" y="28611"/>
                </a:lnTo>
                <a:lnTo>
                  <a:pt x="546334" y="27216"/>
                </a:lnTo>
                <a:close/>
              </a:path>
              <a:path w="779145" h="87630">
                <a:moveTo>
                  <a:pt x="528434" y="18694"/>
                </a:moveTo>
                <a:lnTo>
                  <a:pt x="521436" y="18694"/>
                </a:lnTo>
                <a:lnTo>
                  <a:pt x="515962" y="20485"/>
                </a:lnTo>
                <a:lnTo>
                  <a:pt x="511035" y="23799"/>
                </a:lnTo>
                <a:lnTo>
                  <a:pt x="543842" y="23799"/>
                </a:lnTo>
                <a:lnTo>
                  <a:pt x="543390" y="23179"/>
                </a:lnTo>
                <a:lnTo>
                  <a:pt x="537020" y="19834"/>
                </a:lnTo>
                <a:lnTo>
                  <a:pt x="528434" y="18694"/>
                </a:lnTo>
                <a:close/>
              </a:path>
              <a:path w="779145" h="87630">
                <a:moveTo>
                  <a:pt x="398043" y="18694"/>
                </a:moveTo>
                <a:lnTo>
                  <a:pt x="392391" y="18694"/>
                </a:lnTo>
                <a:lnTo>
                  <a:pt x="382264" y="20549"/>
                </a:lnTo>
                <a:lnTo>
                  <a:pt x="374767" y="25734"/>
                </a:lnTo>
                <a:lnTo>
                  <a:pt x="370114" y="33680"/>
                </a:lnTo>
                <a:lnTo>
                  <a:pt x="368515" y="43814"/>
                </a:lnTo>
                <a:lnTo>
                  <a:pt x="370101" y="53993"/>
                </a:lnTo>
                <a:lnTo>
                  <a:pt x="374734" y="62034"/>
                </a:lnTo>
                <a:lnTo>
                  <a:pt x="382226" y="67316"/>
                </a:lnTo>
                <a:lnTo>
                  <a:pt x="392391" y="69214"/>
                </a:lnTo>
                <a:lnTo>
                  <a:pt x="398043" y="69214"/>
                </a:lnTo>
                <a:lnTo>
                  <a:pt x="402704" y="68135"/>
                </a:lnTo>
                <a:lnTo>
                  <a:pt x="406755" y="65811"/>
                </a:lnTo>
                <a:lnTo>
                  <a:pt x="404270" y="59702"/>
                </a:lnTo>
                <a:lnTo>
                  <a:pt x="388175" y="59702"/>
                </a:lnTo>
                <a:lnTo>
                  <a:pt x="384225" y="52793"/>
                </a:lnTo>
                <a:lnTo>
                  <a:pt x="384225" y="34480"/>
                </a:lnTo>
                <a:lnTo>
                  <a:pt x="388175" y="27660"/>
                </a:lnTo>
                <a:lnTo>
                  <a:pt x="404367" y="27660"/>
                </a:lnTo>
                <a:lnTo>
                  <a:pt x="406653" y="22097"/>
                </a:lnTo>
                <a:lnTo>
                  <a:pt x="402615" y="19761"/>
                </a:lnTo>
                <a:lnTo>
                  <a:pt x="398043" y="18694"/>
                </a:lnTo>
                <a:close/>
              </a:path>
              <a:path w="779145" h="87630">
                <a:moveTo>
                  <a:pt x="403428" y="57632"/>
                </a:moveTo>
                <a:lnTo>
                  <a:pt x="401281" y="59080"/>
                </a:lnTo>
                <a:lnTo>
                  <a:pt x="398754" y="59702"/>
                </a:lnTo>
                <a:lnTo>
                  <a:pt x="404270" y="59702"/>
                </a:lnTo>
                <a:lnTo>
                  <a:pt x="403428" y="57632"/>
                </a:lnTo>
                <a:close/>
              </a:path>
              <a:path w="779145" h="87630">
                <a:moveTo>
                  <a:pt x="404367" y="27660"/>
                </a:moveTo>
                <a:lnTo>
                  <a:pt x="398754" y="27660"/>
                </a:lnTo>
                <a:lnTo>
                  <a:pt x="401370" y="28295"/>
                </a:lnTo>
                <a:lnTo>
                  <a:pt x="403517" y="29730"/>
                </a:lnTo>
                <a:lnTo>
                  <a:pt x="404367" y="27660"/>
                </a:lnTo>
                <a:close/>
              </a:path>
              <a:path w="779145" h="87630">
                <a:moveTo>
                  <a:pt x="44347" y="27127"/>
                </a:moveTo>
                <a:lnTo>
                  <a:pt x="28714" y="27127"/>
                </a:lnTo>
                <a:lnTo>
                  <a:pt x="32486" y="29019"/>
                </a:lnTo>
                <a:lnTo>
                  <a:pt x="32486" y="36461"/>
                </a:lnTo>
                <a:lnTo>
                  <a:pt x="20065" y="38011"/>
                </a:lnTo>
                <a:lnTo>
                  <a:pt x="9713" y="40984"/>
                </a:lnTo>
                <a:lnTo>
                  <a:pt x="2627" y="46093"/>
                </a:lnTo>
                <a:lnTo>
                  <a:pt x="0" y="54051"/>
                </a:lnTo>
                <a:lnTo>
                  <a:pt x="1740" y="60846"/>
                </a:lnTo>
                <a:lnTo>
                  <a:pt x="6719" y="65566"/>
                </a:lnTo>
                <a:lnTo>
                  <a:pt x="14578" y="68320"/>
                </a:lnTo>
                <a:lnTo>
                  <a:pt x="24955" y="69214"/>
                </a:lnTo>
                <a:lnTo>
                  <a:pt x="33299" y="69214"/>
                </a:lnTo>
                <a:lnTo>
                  <a:pt x="41287" y="68046"/>
                </a:lnTo>
                <a:lnTo>
                  <a:pt x="46850" y="65811"/>
                </a:lnTo>
                <a:lnTo>
                  <a:pt x="46850" y="61493"/>
                </a:lnTo>
                <a:lnTo>
                  <a:pt x="18770" y="61493"/>
                </a:lnTo>
                <a:lnTo>
                  <a:pt x="14541" y="59080"/>
                </a:lnTo>
                <a:lnTo>
                  <a:pt x="14541" y="45250"/>
                </a:lnTo>
                <a:lnTo>
                  <a:pt x="21818" y="43637"/>
                </a:lnTo>
                <a:lnTo>
                  <a:pt x="32486" y="42646"/>
                </a:lnTo>
                <a:lnTo>
                  <a:pt x="46850" y="42646"/>
                </a:lnTo>
                <a:lnTo>
                  <a:pt x="46850" y="36372"/>
                </a:lnTo>
                <a:lnTo>
                  <a:pt x="45284" y="28268"/>
                </a:lnTo>
                <a:lnTo>
                  <a:pt x="44347" y="27127"/>
                </a:lnTo>
                <a:close/>
              </a:path>
              <a:path w="779145" h="87630">
                <a:moveTo>
                  <a:pt x="46850" y="42646"/>
                </a:moveTo>
                <a:lnTo>
                  <a:pt x="32486" y="42646"/>
                </a:lnTo>
                <a:lnTo>
                  <a:pt x="32486" y="60413"/>
                </a:lnTo>
                <a:lnTo>
                  <a:pt x="30695" y="61137"/>
                </a:lnTo>
                <a:lnTo>
                  <a:pt x="28092" y="61493"/>
                </a:lnTo>
                <a:lnTo>
                  <a:pt x="46850" y="61493"/>
                </a:lnTo>
                <a:lnTo>
                  <a:pt x="46850" y="42646"/>
                </a:lnTo>
                <a:close/>
              </a:path>
              <a:path w="779145" h="87630">
                <a:moveTo>
                  <a:pt x="24142" y="18694"/>
                </a:moveTo>
                <a:lnTo>
                  <a:pt x="16700" y="18694"/>
                </a:lnTo>
                <a:lnTo>
                  <a:pt x="9778" y="19862"/>
                </a:lnTo>
                <a:lnTo>
                  <a:pt x="3505" y="22097"/>
                </a:lnTo>
                <a:lnTo>
                  <a:pt x="6730" y="29908"/>
                </a:lnTo>
                <a:lnTo>
                  <a:pt x="11302" y="28206"/>
                </a:lnTo>
                <a:lnTo>
                  <a:pt x="16967" y="27127"/>
                </a:lnTo>
                <a:lnTo>
                  <a:pt x="44347" y="27127"/>
                </a:lnTo>
                <a:lnTo>
                  <a:pt x="40782" y="22785"/>
                </a:lnTo>
                <a:lnTo>
                  <a:pt x="33637" y="19676"/>
                </a:lnTo>
                <a:lnTo>
                  <a:pt x="24142" y="18694"/>
                </a:lnTo>
                <a:close/>
              </a:path>
            </a:pathLst>
          </a:custGeom>
          <a:solidFill>
            <a:srgbClr val="5757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1116012"/>
            <a:ext cx="9144000" cy="5193030"/>
          </a:xfrm>
          <a:custGeom>
            <a:avLst/>
            <a:gdLst/>
            <a:ahLst/>
            <a:cxnLst/>
            <a:rect l="l" t="t" r="r" b="b"/>
            <a:pathLst>
              <a:path w="9144000" h="5193030">
                <a:moveTo>
                  <a:pt x="0" y="5192991"/>
                </a:moveTo>
                <a:lnTo>
                  <a:pt x="9144000" y="5192991"/>
                </a:lnTo>
                <a:lnTo>
                  <a:pt x="9144000" y="0"/>
                </a:lnTo>
                <a:lnTo>
                  <a:pt x="0" y="0"/>
                </a:lnTo>
                <a:lnTo>
                  <a:pt x="0" y="5192991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0671" y="1769017"/>
            <a:ext cx="6919325" cy="40775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28692" y="5946354"/>
            <a:ext cx="867410" cy="0"/>
          </a:xfrm>
          <a:custGeom>
            <a:avLst/>
            <a:gdLst/>
            <a:ahLst/>
            <a:cxnLst/>
            <a:rect l="l" t="t" r="r" b="b"/>
            <a:pathLst>
              <a:path w="867410">
                <a:moveTo>
                  <a:pt x="867333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24751" y="2587089"/>
            <a:ext cx="2084070" cy="1249045"/>
          </a:xfrm>
          <a:custGeom>
            <a:avLst/>
            <a:gdLst/>
            <a:ahLst/>
            <a:cxnLst/>
            <a:rect l="l" t="t" r="r" b="b"/>
            <a:pathLst>
              <a:path w="2084070" h="1249045">
                <a:moveTo>
                  <a:pt x="2044712" y="0"/>
                </a:moveTo>
                <a:lnTo>
                  <a:pt x="39179" y="0"/>
                </a:lnTo>
                <a:lnTo>
                  <a:pt x="16528" y="611"/>
                </a:lnTo>
                <a:lnTo>
                  <a:pt x="4897" y="4895"/>
                </a:lnTo>
                <a:lnTo>
                  <a:pt x="612" y="16523"/>
                </a:lnTo>
                <a:lnTo>
                  <a:pt x="0" y="39166"/>
                </a:lnTo>
                <a:lnTo>
                  <a:pt x="0" y="1248575"/>
                </a:lnTo>
                <a:lnTo>
                  <a:pt x="2083879" y="1248575"/>
                </a:lnTo>
                <a:lnTo>
                  <a:pt x="2083879" y="39166"/>
                </a:lnTo>
                <a:lnTo>
                  <a:pt x="2083267" y="16523"/>
                </a:lnTo>
                <a:lnTo>
                  <a:pt x="2078983" y="4895"/>
                </a:lnTo>
                <a:lnTo>
                  <a:pt x="2067356" y="611"/>
                </a:lnTo>
                <a:lnTo>
                  <a:pt x="2044712" y="0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24751" y="2587089"/>
            <a:ext cx="2084070" cy="1249045"/>
          </a:xfrm>
          <a:custGeom>
            <a:avLst/>
            <a:gdLst/>
            <a:ahLst/>
            <a:cxnLst/>
            <a:rect l="l" t="t" r="r" b="b"/>
            <a:pathLst>
              <a:path w="2084070" h="1249045">
                <a:moveTo>
                  <a:pt x="2083879" y="1248575"/>
                </a:moveTo>
                <a:lnTo>
                  <a:pt x="2083879" y="39166"/>
                </a:lnTo>
                <a:lnTo>
                  <a:pt x="2083267" y="16523"/>
                </a:lnTo>
                <a:lnTo>
                  <a:pt x="2078983" y="4895"/>
                </a:lnTo>
                <a:lnTo>
                  <a:pt x="2067356" y="611"/>
                </a:lnTo>
                <a:lnTo>
                  <a:pt x="2044712" y="0"/>
                </a:lnTo>
                <a:lnTo>
                  <a:pt x="39179" y="0"/>
                </a:lnTo>
                <a:lnTo>
                  <a:pt x="16528" y="611"/>
                </a:lnTo>
                <a:lnTo>
                  <a:pt x="4897" y="4895"/>
                </a:lnTo>
                <a:lnTo>
                  <a:pt x="612" y="16523"/>
                </a:lnTo>
                <a:lnTo>
                  <a:pt x="0" y="39166"/>
                </a:lnTo>
                <a:lnTo>
                  <a:pt x="0" y="1248575"/>
                </a:lnTo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23894" y="2681564"/>
            <a:ext cx="1885950" cy="1154430"/>
          </a:xfrm>
          <a:custGeom>
            <a:avLst/>
            <a:gdLst/>
            <a:ahLst/>
            <a:cxnLst/>
            <a:rect l="l" t="t" r="r" b="b"/>
            <a:pathLst>
              <a:path w="1885950" h="1154429">
                <a:moveTo>
                  <a:pt x="1885594" y="1154099"/>
                </a:moveTo>
                <a:lnTo>
                  <a:pt x="1885594" y="0"/>
                </a:lnTo>
                <a:lnTo>
                  <a:pt x="0" y="0"/>
                </a:lnTo>
                <a:lnTo>
                  <a:pt x="0" y="1154099"/>
                </a:lnTo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11928" y="2434315"/>
            <a:ext cx="1490980" cy="1332230"/>
          </a:xfrm>
          <a:custGeom>
            <a:avLst/>
            <a:gdLst/>
            <a:ahLst/>
            <a:cxnLst/>
            <a:rect l="l" t="t" r="r" b="b"/>
            <a:pathLst>
              <a:path w="1490979" h="1332229">
                <a:moveTo>
                  <a:pt x="1451229" y="0"/>
                </a:moveTo>
                <a:lnTo>
                  <a:pt x="39166" y="0"/>
                </a:lnTo>
                <a:lnTo>
                  <a:pt x="16523" y="611"/>
                </a:lnTo>
                <a:lnTo>
                  <a:pt x="4895" y="4895"/>
                </a:lnTo>
                <a:lnTo>
                  <a:pt x="611" y="16523"/>
                </a:lnTo>
                <a:lnTo>
                  <a:pt x="0" y="39166"/>
                </a:lnTo>
                <a:lnTo>
                  <a:pt x="0" y="1293037"/>
                </a:lnTo>
                <a:lnTo>
                  <a:pt x="611" y="1315681"/>
                </a:lnTo>
                <a:lnTo>
                  <a:pt x="4895" y="1327308"/>
                </a:lnTo>
                <a:lnTo>
                  <a:pt x="16523" y="1331592"/>
                </a:lnTo>
                <a:lnTo>
                  <a:pt x="39166" y="1332204"/>
                </a:lnTo>
                <a:lnTo>
                  <a:pt x="1451229" y="1332204"/>
                </a:lnTo>
                <a:lnTo>
                  <a:pt x="1473879" y="1331592"/>
                </a:lnTo>
                <a:lnTo>
                  <a:pt x="1485511" y="1327308"/>
                </a:lnTo>
                <a:lnTo>
                  <a:pt x="1489796" y="1315681"/>
                </a:lnTo>
                <a:lnTo>
                  <a:pt x="1490408" y="1293037"/>
                </a:lnTo>
                <a:lnTo>
                  <a:pt x="1490408" y="39166"/>
                </a:lnTo>
                <a:lnTo>
                  <a:pt x="1489796" y="16523"/>
                </a:lnTo>
                <a:lnTo>
                  <a:pt x="1485511" y="4895"/>
                </a:lnTo>
                <a:lnTo>
                  <a:pt x="1473879" y="611"/>
                </a:lnTo>
                <a:lnTo>
                  <a:pt x="1451229" y="0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811928" y="2434315"/>
            <a:ext cx="1490980" cy="1332230"/>
          </a:xfrm>
          <a:custGeom>
            <a:avLst/>
            <a:gdLst/>
            <a:ahLst/>
            <a:cxnLst/>
            <a:rect l="l" t="t" r="r" b="b"/>
            <a:pathLst>
              <a:path w="1490979" h="1332229">
                <a:moveTo>
                  <a:pt x="39166" y="0"/>
                </a:moveTo>
                <a:lnTo>
                  <a:pt x="16523" y="611"/>
                </a:lnTo>
                <a:lnTo>
                  <a:pt x="4895" y="4895"/>
                </a:lnTo>
                <a:lnTo>
                  <a:pt x="611" y="16523"/>
                </a:lnTo>
                <a:lnTo>
                  <a:pt x="0" y="39166"/>
                </a:lnTo>
                <a:lnTo>
                  <a:pt x="0" y="1293037"/>
                </a:lnTo>
                <a:lnTo>
                  <a:pt x="611" y="1315681"/>
                </a:lnTo>
                <a:lnTo>
                  <a:pt x="4895" y="1327308"/>
                </a:lnTo>
                <a:lnTo>
                  <a:pt x="16523" y="1331592"/>
                </a:lnTo>
                <a:lnTo>
                  <a:pt x="39166" y="1332204"/>
                </a:lnTo>
                <a:lnTo>
                  <a:pt x="1451229" y="1332204"/>
                </a:lnTo>
                <a:lnTo>
                  <a:pt x="1473879" y="1331592"/>
                </a:lnTo>
                <a:lnTo>
                  <a:pt x="1485511" y="1327308"/>
                </a:lnTo>
                <a:lnTo>
                  <a:pt x="1489796" y="1315681"/>
                </a:lnTo>
                <a:lnTo>
                  <a:pt x="1490408" y="1293037"/>
                </a:lnTo>
                <a:lnTo>
                  <a:pt x="1490408" y="39166"/>
                </a:lnTo>
                <a:lnTo>
                  <a:pt x="1489796" y="16523"/>
                </a:lnTo>
                <a:lnTo>
                  <a:pt x="1485511" y="4895"/>
                </a:lnTo>
                <a:lnTo>
                  <a:pt x="1473879" y="611"/>
                </a:lnTo>
                <a:lnTo>
                  <a:pt x="1451229" y="0"/>
                </a:lnTo>
                <a:lnTo>
                  <a:pt x="39166" y="0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2848" y="2548895"/>
            <a:ext cx="1489075" cy="0"/>
          </a:xfrm>
          <a:custGeom>
            <a:avLst/>
            <a:gdLst/>
            <a:ahLst/>
            <a:cxnLst/>
            <a:rect l="l" t="t" r="r" b="b"/>
            <a:pathLst>
              <a:path w="1489075">
                <a:moveTo>
                  <a:pt x="0" y="0"/>
                </a:moveTo>
                <a:lnTo>
                  <a:pt x="1488567" y="0"/>
                </a:lnTo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72634" y="2464729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889" y="55765"/>
                </a:moveTo>
                <a:lnTo>
                  <a:pt x="38745" y="53574"/>
                </a:lnTo>
                <a:lnTo>
                  <a:pt x="47610" y="47598"/>
                </a:lnTo>
                <a:lnTo>
                  <a:pt x="53587" y="38733"/>
                </a:lnTo>
                <a:lnTo>
                  <a:pt x="55778" y="27876"/>
                </a:lnTo>
                <a:lnTo>
                  <a:pt x="53587" y="17027"/>
                </a:lnTo>
                <a:lnTo>
                  <a:pt x="47610" y="8166"/>
                </a:lnTo>
                <a:lnTo>
                  <a:pt x="38745" y="2191"/>
                </a:lnTo>
                <a:lnTo>
                  <a:pt x="27889" y="0"/>
                </a:lnTo>
                <a:lnTo>
                  <a:pt x="17032" y="2191"/>
                </a:lnTo>
                <a:lnTo>
                  <a:pt x="8167" y="8166"/>
                </a:lnTo>
                <a:lnTo>
                  <a:pt x="2191" y="17027"/>
                </a:lnTo>
                <a:lnTo>
                  <a:pt x="0" y="27876"/>
                </a:lnTo>
                <a:lnTo>
                  <a:pt x="2191" y="38733"/>
                </a:lnTo>
                <a:lnTo>
                  <a:pt x="8167" y="47598"/>
                </a:lnTo>
                <a:lnTo>
                  <a:pt x="17032" y="53574"/>
                </a:lnTo>
                <a:lnTo>
                  <a:pt x="27889" y="55765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70567" y="2464729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889" y="55765"/>
                </a:moveTo>
                <a:lnTo>
                  <a:pt x="38745" y="53574"/>
                </a:lnTo>
                <a:lnTo>
                  <a:pt x="47610" y="47598"/>
                </a:lnTo>
                <a:lnTo>
                  <a:pt x="53587" y="38733"/>
                </a:lnTo>
                <a:lnTo>
                  <a:pt x="55778" y="27876"/>
                </a:lnTo>
                <a:lnTo>
                  <a:pt x="53587" y="17027"/>
                </a:lnTo>
                <a:lnTo>
                  <a:pt x="47610" y="8166"/>
                </a:lnTo>
                <a:lnTo>
                  <a:pt x="38745" y="2191"/>
                </a:lnTo>
                <a:lnTo>
                  <a:pt x="27889" y="0"/>
                </a:lnTo>
                <a:lnTo>
                  <a:pt x="17032" y="2191"/>
                </a:lnTo>
                <a:lnTo>
                  <a:pt x="8167" y="8166"/>
                </a:lnTo>
                <a:lnTo>
                  <a:pt x="2191" y="17027"/>
                </a:lnTo>
                <a:lnTo>
                  <a:pt x="0" y="27876"/>
                </a:lnTo>
                <a:lnTo>
                  <a:pt x="2191" y="38733"/>
                </a:lnTo>
                <a:lnTo>
                  <a:pt x="8167" y="47598"/>
                </a:lnTo>
                <a:lnTo>
                  <a:pt x="17032" y="53574"/>
                </a:lnTo>
                <a:lnTo>
                  <a:pt x="27889" y="55765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068498" y="2464729"/>
            <a:ext cx="55880" cy="55880"/>
          </a:xfrm>
          <a:custGeom>
            <a:avLst/>
            <a:gdLst/>
            <a:ahLst/>
            <a:cxnLst/>
            <a:rect l="l" t="t" r="r" b="b"/>
            <a:pathLst>
              <a:path w="55879" h="55880">
                <a:moveTo>
                  <a:pt x="27889" y="55765"/>
                </a:moveTo>
                <a:lnTo>
                  <a:pt x="38745" y="53574"/>
                </a:lnTo>
                <a:lnTo>
                  <a:pt x="47610" y="47598"/>
                </a:lnTo>
                <a:lnTo>
                  <a:pt x="53587" y="38733"/>
                </a:lnTo>
                <a:lnTo>
                  <a:pt x="55778" y="27876"/>
                </a:lnTo>
                <a:lnTo>
                  <a:pt x="53587" y="17027"/>
                </a:lnTo>
                <a:lnTo>
                  <a:pt x="47610" y="8166"/>
                </a:lnTo>
                <a:lnTo>
                  <a:pt x="38745" y="2191"/>
                </a:lnTo>
                <a:lnTo>
                  <a:pt x="27889" y="0"/>
                </a:lnTo>
                <a:lnTo>
                  <a:pt x="17032" y="2191"/>
                </a:lnTo>
                <a:lnTo>
                  <a:pt x="8167" y="8166"/>
                </a:lnTo>
                <a:lnTo>
                  <a:pt x="2191" y="17027"/>
                </a:lnTo>
                <a:lnTo>
                  <a:pt x="0" y="27876"/>
                </a:lnTo>
                <a:lnTo>
                  <a:pt x="2191" y="38733"/>
                </a:lnTo>
                <a:lnTo>
                  <a:pt x="8167" y="47598"/>
                </a:lnTo>
                <a:lnTo>
                  <a:pt x="17032" y="53574"/>
                </a:lnTo>
                <a:lnTo>
                  <a:pt x="27889" y="55765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16389" y="3836581"/>
            <a:ext cx="2500630" cy="137160"/>
          </a:xfrm>
          <a:custGeom>
            <a:avLst/>
            <a:gdLst/>
            <a:ahLst/>
            <a:cxnLst/>
            <a:rect l="l" t="t" r="r" b="b"/>
            <a:pathLst>
              <a:path w="2500629" h="137160">
                <a:moveTo>
                  <a:pt x="814196" y="0"/>
                </a:moveTo>
                <a:lnTo>
                  <a:pt x="0" y="0"/>
                </a:lnTo>
                <a:lnTo>
                  <a:pt x="11" y="20061"/>
                </a:lnTo>
                <a:lnTo>
                  <a:pt x="1835" y="87554"/>
                </a:lnTo>
                <a:lnTo>
                  <a:pt x="14682" y="122426"/>
                </a:lnTo>
                <a:lnTo>
                  <a:pt x="49554" y="135273"/>
                </a:lnTo>
                <a:lnTo>
                  <a:pt x="117462" y="137109"/>
                </a:lnTo>
                <a:lnTo>
                  <a:pt x="2383142" y="137109"/>
                </a:lnTo>
                <a:lnTo>
                  <a:pt x="2451050" y="135273"/>
                </a:lnTo>
                <a:lnTo>
                  <a:pt x="2485921" y="122426"/>
                </a:lnTo>
                <a:lnTo>
                  <a:pt x="2498769" y="87554"/>
                </a:lnTo>
                <a:lnTo>
                  <a:pt x="2500298" y="30987"/>
                </a:lnTo>
                <a:lnTo>
                  <a:pt x="853808" y="30987"/>
                </a:lnTo>
                <a:lnTo>
                  <a:pt x="836235" y="27858"/>
                </a:lnTo>
                <a:lnTo>
                  <a:pt x="824601" y="20061"/>
                </a:lnTo>
                <a:lnTo>
                  <a:pt x="817668" y="9980"/>
                </a:lnTo>
                <a:lnTo>
                  <a:pt x="814196" y="0"/>
                </a:lnTo>
                <a:close/>
              </a:path>
              <a:path w="2500629" h="137160">
                <a:moveTo>
                  <a:pt x="2500604" y="0"/>
                </a:moveTo>
                <a:lnTo>
                  <a:pt x="1686585" y="0"/>
                </a:lnTo>
                <a:lnTo>
                  <a:pt x="1677710" y="17775"/>
                </a:lnTo>
                <a:lnTo>
                  <a:pt x="1664328" y="26990"/>
                </a:lnTo>
                <a:lnTo>
                  <a:pt x="1652127" y="30457"/>
                </a:lnTo>
                <a:lnTo>
                  <a:pt x="1646796" y="30987"/>
                </a:lnTo>
                <a:lnTo>
                  <a:pt x="2500298" y="30987"/>
                </a:lnTo>
                <a:lnTo>
                  <a:pt x="2500593" y="20061"/>
                </a:lnTo>
                <a:lnTo>
                  <a:pt x="2500604" y="0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316389" y="3836581"/>
            <a:ext cx="2500630" cy="137160"/>
          </a:xfrm>
          <a:custGeom>
            <a:avLst/>
            <a:gdLst/>
            <a:ahLst/>
            <a:cxnLst/>
            <a:rect l="l" t="t" r="r" b="b"/>
            <a:pathLst>
              <a:path w="2500629" h="137160">
                <a:moveTo>
                  <a:pt x="2500604" y="19646"/>
                </a:moveTo>
                <a:lnTo>
                  <a:pt x="2500604" y="0"/>
                </a:lnTo>
                <a:lnTo>
                  <a:pt x="1686585" y="0"/>
                </a:lnTo>
                <a:lnTo>
                  <a:pt x="1677710" y="17775"/>
                </a:lnTo>
                <a:lnTo>
                  <a:pt x="1664328" y="26990"/>
                </a:lnTo>
                <a:lnTo>
                  <a:pt x="1652127" y="30457"/>
                </a:lnTo>
                <a:lnTo>
                  <a:pt x="1646796" y="30987"/>
                </a:lnTo>
                <a:lnTo>
                  <a:pt x="853808" y="30987"/>
                </a:lnTo>
                <a:lnTo>
                  <a:pt x="836235" y="27858"/>
                </a:lnTo>
                <a:lnTo>
                  <a:pt x="824601" y="20061"/>
                </a:lnTo>
                <a:lnTo>
                  <a:pt x="817668" y="9980"/>
                </a:lnTo>
                <a:lnTo>
                  <a:pt x="814196" y="0"/>
                </a:lnTo>
                <a:lnTo>
                  <a:pt x="0" y="0"/>
                </a:lnTo>
                <a:lnTo>
                  <a:pt x="0" y="19646"/>
                </a:lnTo>
                <a:lnTo>
                  <a:pt x="1835" y="87554"/>
                </a:lnTo>
                <a:lnTo>
                  <a:pt x="14682" y="122426"/>
                </a:lnTo>
                <a:lnTo>
                  <a:pt x="49554" y="135273"/>
                </a:lnTo>
                <a:lnTo>
                  <a:pt x="117462" y="137109"/>
                </a:lnTo>
                <a:lnTo>
                  <a:pt x="2383142" y="137109"/>
                </a:lnTo>
                <a:lnTo>
                  <a:pt x="2451050" y="135273"/>
                </a:lnTo>
                <a:lnTo>
                  <a:pt x="2485921" y="122426"/>
                </a:lnTo>
                <a:lnTo>
                  <a:pt x="2498769" y="87554"/>
                </a:lnTo>
                <a:lnTo>
                  <a:pt x="2500604" y="19646"/>
                </a:lnTo>
                <a:close/>
              </a:path>
            </a:pathLst>
          </a:custGeom>
          <a:ln w="138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33996" y="2695708"/>
            <a:ext cx="1263650" cy="875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spc="75" dirty="0">
                <a:solidFill>
                  <a:srgbClr val="FFFFFF"/>
                </a:solidFill>
                <a:latin typeface="Arial"/>
                <a:cs typeface="Arial"/>
              </a:rPr>
              <a:t>SENDER</a:t>
            </a:r>
            <a:endParaRPr sz="1500">
              <a:latin typeface="Arial"/>
              <a:cs typeface="Arial"/>
            </a:endParaRPr>
          </a:p>
          <a:p>
            <a:pPr marL="12700" marR="5080" algn="ctr">
              <a:lnSpc>
                <a:spcPct val="138200"/>
              </a:lnSpc>
            </a:pPr>
            <a:r>
              <a:rPr sz="1500" spc="70" dirty="0">
                <a:solidFill>
                  <a:srgbClr val="FFFFFF"/>
                </a:solidFill>
                <a:latin typeface="Arial"/>
                <a:cs typeface="Arial"/>
              </a:rPr>
              <a:t>RECIPIENTS  CONTENT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02693" y="3132914"/>
            <a:ext cx="595630" cy="553720"/>
          </a:xfrm>
          <a:custGeom>
            <a:avLst/>
            <a:gdLst/>
            <a:ahLst/>
            <a:cxnLst/>
            <a:rect l="l" t="t" r="r" b="b"/>
            <a:pathLst>
              <a:path w="595629" h="553720">
                <a:moveTo>
                  <a:pt x="100372" y="315317"/>
                </a:moveTo>
                <a:lnTo>
                  <a:pt x="71328" y="315620"/>
                </a:lnTo>
                <a:lnTo>
                  <a:pt x="42658" y="321170"/>
                </a:lnTo>
                <a:lnTo>
                  <a:pt x="19542" y="330923"/>
                </a:lnTo>
                <a:lnTo>
                  <a:pt x="14502" y="351524"/>
                </a:lnTo>
                <a:lnTo>
                  <a:pt x="17643" y="371822"/>
                </a:lnTo>
                <a:lnTo>
                  <a:pt x="45120" y="402157"/>
                </a:lnTo>
                <a:lnTo>
                  <a:pt x="329740" y="536358"/>
                </a:lnTo>
                <a:lnTo>
                  <a:pt x="370597" y="550139"/>
                </a:lnTo>
                <a:lnTo>
                  <a:pt x="410562" y="553537"/>
                </a:lnTo>
                <a:lnTo>
                  <a:pt x="448777" y="547665"/>
                </a:lnTo>
                <a:lnTo>
                  <a:pt x="484386" y="533631"/>
                </a:lnTo>
                <a:lnTo>
                  <a:pt x="516529" y="512548"/>
                </a:lnTo>
                <a:lnTo>
                  <a:pt x="544350" y="485525"/>
                </a:lnTo>
                <a:lnTo>
                  <a:pt x="566992" y="453674"/>
                </a:lnTo>
                <a:lnTo>
                  <a:pt x="583597" y="418105"/>
                </a:lnTo>
                <a:lnTo>
                  <a:pt x="593308" y="379930"/>
                </a:lnTo>
                <a:lnTo>
                  <a:pt x="594948" y="346722"/>
                </a:lnTo>
                <a:lnTo>
                  <a:pt x="178508" y="346722"/>
                </a:lnTo>
                <a:lnTo>
                  <a:pt x="124609" y="321309"/>
                </a:lnTo>
                <a:lnTo>
                  <a:pt x="100372" y="315317"/>
                </a:lnTo>
                <a:close/>
              </a:path>
              <a:path w="595629" h="553720">
                <a:moveTo>
                  <a:pt x="44629" y="0"/>
                </a:moveTo>
                <a:lnTo>
                  <a:pt x="24863" y="7264"/>
                </a:lnTo>
                <a:lnTo>
                  <a:pt x="9360" y="21829"/>
                </a:lnTo>
                <a:lnTo>
                  <a:pt x="841" y="40622"/>
                </a:lnTo>
                <a:lnTo>
                  <a:pt x="0" y="61151"/>
                </a:lnTo>
                <a:lnTo>
                  <a:pt x="7528" y="80924"/>
                </a:lnTo>
                <a:lnTo>
                  <a:pt x="178508" y="346722"/>
                </a:lnTo>
                <a:lnTo>
                  <a:pt x="594948" y="346722"/>
                </a:lnTo>
                <a:lnTo>
                  <a:pt x="595267" y="340258"/>
                </a:lnTo>
                <a:lnTo>
                  <a:pt x="588617" y="300201"/>
                </a:lnTo>
                <a:lnTo>
                  <a:pt x="572500" y="260870"/>
                </a:lnTo>
                <a:lnTo>
                  <a:pt x="511360" y="149237"/>
                </a:lnTo>
                <a:lnTo>
                  <a:pt x="182153" y="149237"/>
                </a:lnTo>
                <a:lnTo>
                  <a:pt x="98536" y="24599"/>
                </a:lnTo>
                <a:lnTo>
                  <a:pt x="83628" y="9403"/>
                </a:lnTo>
                <a:lnTo>
                  <a:pt x="64938" y="958"/>
                </a:lnTo>
                <a:lnTo>
                  <a:pt x="44629" y="0"/>
                </a:lnTo>
                <a:close/>
              </a:path>
              <a:path w="595629" h="553720">
                <a:moveTo>
                  <a:pt x="243076" y="107722"/>
                </a:moveTo>
                <a:lnTo>
                  <a:pt x="197485" y="121741"/>
                </a:lnTo>
                <a:lnTo>
                  <a:pt x="182153" y="149237"/>
                </a:lnTo>
                <a:lnTo>
                  <a:pt x="511360" y="149237"/>
                </a:lnTo>
                <a:lnTo>
                  <a:pt x="498666" y="126059"/>
                </a:lnTo>
                <a:lnTo>
                  <a:pt x="275384" y="126059"/>
                </a:lnTo>
                <a:lnTo>
                  <a:pt x="260707" y="113908"/>
                </a:lnTo>
                <a:lnTo>
                  <a:pt x="243076" y="107722"/>
                </a:lnTo>
                <a:close/>
              </a:path>
              <a:path w="595629" h="553720">
                <a:moveTo>
                  <a:pt x="337375" y="77061"/>
                </a:moveTo>
                <a:lnTo>
                  <a:pt x="290387" y="92443"/>
                </a:lnTo>
                <a:lnTo>
                  <a:pt x="275384" y="126059"/>
                </a:lnTo>
                <a:lnTo>
                  <a:pt x="498666" y="126059"/>
                </a:lnTo>
                <a:lnTo>
                  <a:pt x="481868" y="95389"/>
                </a:lnTo>
                <a:lnTo>
                  <a:pt x="369681" y="95389"/>
                </a:lnTo>
                <a:lnTo>
                  <a:pt x="355005" y="83244"/>
                </a:lnTo>
                <a:lnTo>
                  <a:pt x="337375" y="77061"/>
                </a:lnTo>
                <a:close/>
              </a:path>
              <a:path w="595629" h="553720">
                <a:moveTo>
                  <a:pt x="414929" y="46182"/>
                </a:moveTo>
                <a:lnTo>
                  <a:pt x="377037" y="71805"/>
                </a:lnTo>
                <a:lnTo>
                  <a:pt x="369681" y="95389"/>
                </a:lnTo>
                <a:lnTo>
                  <a:pt x="481868" y="95389"/>
                </a:lnTo>
                <a:lnTo>
                  <a:pt x="468500" y="70979"/>
                </a:lnTo>
                <a:lnTo>
                  <a:pt x="454553" y="55205"/>
                </a:lnTo>
                <a:lnTo>
                  <a:pt x="435762" y="46822"/>
                </a:lnTo>
                <a:lnTo>
                  <a:pt x="414929" y="461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102693" y="3132914"/>
            <a:ext cx="595630" cy="553720"/>
          </a:xfrm>
          <a:custGeom>
            <a:avLst/>
            <a:gdLst/>
            <a:ahLst/>
            <a:cxnLst/>
            <a:rect l="l" t="t" r="r" b="b"/>
            <a:pathLst>
              <a:path w="595629" h="553720">
                <a:moveTo>
                  <a:pt x="24863" y="7264"/>
                </a:moveTo>
                <a:lnTo>
                  <a:pt x="44629" y="0"/>
                </a:lnTo>
                <a:lnTo>
                  <a:pt x="64938" y="958"/>
                </a:lnTo>
                <a:lnTo>
                  <a:pt x="83628" y="9403"/>
                </a:lnTo>
                <a:lnTo>
                  <a:pt x="98536" y="24599"/>
                </a:lnTo>
                <a:lnTo>
                  <a:pt x="182153" y="149237"/>
                </a:lnTo>
                <a:lnTo>
                  <a:pt x="185362" y="139197"/>
                </a:lnTo>
                <a:lnTo>
                  <a:pt x="190498" y="129923"/>
                </a:lnTo>
                <a:lnTo>
                  <a:pt x="197485" y="121741"/>
                </a:lnTo>
                <a:lnTo>
                  <a:pt x="206245" y="114972"/>
                </a:lnTo>
                <a:lnTo>
                  <a:pt x="224315" y="107930"/>
                </a:lnTo>
                <a:lnTo>
                  <a:pt x="243076" y="107722"/>
                </a:lnTo>
                <a:lnTo>
                  <a:pt x="260707" y="113908"/>
                </a:lnTo>
                <a:lnTo>
                  <a:pt x="275384" y="126059"/>
                </a:lnTo>
                <a:lnTo>
                  <a:pt x="277689" y="113855"/>
                </a:lnTo>
                <a:lnTo>
                  <a:pt x="282732" y="102474"/>
                </a:lnTo>
                <a:lnTo>
                  <a:pt x="290387" y="92443"/>
                </a:lnTo>
                <a:lnTo>
                  <a:pt x="300530" y="84289"/>
                </a:lnTo>
                <a:lnTo>
                  <a:pt x="318617" y="77267"/>
                </a:lnTo>
                <a:lnTo>
                  <a:pt x="337375" y="77061"/>
                </a:lnTo>
                <a:lnTo>
                  <a:pt x="355005" y="83244"/>
                </a:lnTo>
                <a:lnTo>
                  <a:pt x="369681" y="95389"/>
                </a:lnTo>
                <a:lnTo>
                  <a:pt x="371989" y="83185"/>
                </a:lnTo>
                <a:lnTo>
                  <a:pt x="377037" y="71805"/>
                </a:lnTo>
                <a:lnTo>
                  <a:pt x="384701" y="61777"/>
                </a:lnTo>
                <a:lnTo>
                  <a:pt x="394852" y="53631"/>
                </a:lnTo>
                <a:lnTo>
                  <a:pt x="414929" y="46182"/>
                </a:lnTo>
                <a:lnTo>
                  <a:pt x="435762" y="46822"/>
                </a:lnTo>
                <a:lnTo>
                  <a:pt x="468500" y="70979"/>
                </a:lnTo>
                <a:lnTo>
                  <a:pt x="572500" y="260870"/>
                </a:lnTo>
                <a:lnTo>
                  <a:pt x="588617" y="300201"/>
                </a:lnTo>
                <a:lnTo>
                  <a:pt x="595267" y="340258"/>
                </a:lnTo>
                <a:lnTo>
                  <a:pt x="593308" y="379930"/>
                </a:lnTo>
                <a:lnTo>
                  <a:pt x="583597" y="418105"/>
                </a:lnTo>
                <a:lnTo>
                  <a:pt x="566992" y="453674"/>
                </a:lnTo>
                <a:lnTo>
                  <a:pt x="544350" y="485525"/>
                </a:lnTo>
                <a:lnTo>
                  <a:pt x="516529" y="512548"/>
                </a:lnTo>
                <a:lnTo>
                  <a:pt x="484386" y="533631"/>
                </a:lnTo>
                <a:lnTo>
                  <a:pt x="448777" y="547665"/>
                </a:lnTo>
                <a:lnTo>
                  <a:pt x="410562" y="553537"/>
                </a:lnTo>
                <a:lnTo>
                  <a:pt x="370597" y="550139"/>
                </a:lnTo>
                <a:lnTo>
                  <a:pt x="329740" y="536358"/>
                </a:lnTo>
                <a:lnTo>
                  <a:pt x="45120" y="402157"/>
                </a:lnTo>
                <a:lnTo>
                  <a:pt x="17643" y="371822"/>
                </a:lnTo>
                <a:lnTo>
                  <a:pt x="14502" y="351524"/>
                </a:lnTo>
                <a:lnTo>
                  <a:pt x="19542" y="330923"/>
                </a:lnTo>
                <a:lnTo>
                  <a:pt x="71328" y="315620"/>
                </a:lnTo>
                <a:lnTo>
                  <a:pt x="124609" y="321309"/>
                </a:lnTo>
                <a:lnTo>
                  <a:pt x="178508" y="346722"/>
                </a:lnTo>
                <a:lnTo>
                  <a:pt x="7528" y="80924"/>
                </a:lnTo>
                <a:lnTo>
                  <a:pt x="0" y="61151"/>
                </a:lnTo>
                <a:lnTo>
                  <a:pt x="841" y="40622"/>
                </a:lnTo>
                <a:lnTo>
                  <a:pt x="9360" y="21829"/>
                </a:lnTo>
                <a:lnTo>
                  <a:pt x="24863" y="7264"/>
                </a:lnTo>
                <a:close/>
              </a:path>
            </a:pathLst>
          </a:custGeom>
          <a:ln w="20853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289175" y="4812944"/>
            <a:ext cx="2566035" cy="628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4000" b="1" spc="-1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40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284163" y="6589366"/>
            <a:ext cx="153035" cy="151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A5A5F"/>
                </a:solidFill>
                <a:latin typeface="Arial"/>
                <a:cs typeface="Arial"/>
              </a:rPr>
              <a:t>09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301" y="1350901"/>
            <a:ext cx="7742592" cy="32219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endParaRPr lang="nl-BE" sz="140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812800" marR="539115" lvl="1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Overview</a:t>
            </a:r>
            <a:endParaRPr lang="nl-BE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812800" marR="539115" lvl="1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Benefit</a:t>
            </a:r>
          </a:p>
          <a:p>
            <a:pPr marL="812800" marR="539115" lvl="1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Timeframe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and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Scope</a:t>
            </a:r>
          </a:p>
          <a:p>
            <a:pPr marL="812800" marR="539115" lvl="1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Details</a:t>
            </a:r>
          </a:p>
          <a:p>
            <a:pPr marL="1270000" marR="539115" lvl="2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Documentation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and data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required</a:t>
            </a:r>
            <a:endParaRPr lang="nl-BE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812800" marR="539115" lvl="1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Data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Quality</a:t>
            </a:r>
            <a:endParaRPr lang="nl-BE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812800" marR="539115" lvl="1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Technical Readiness and Support</a:t>
            </a:r>
          </a:p>
          <a:p>
            <a:pPr marL="812800" marR="539115" lvl="1" indent="-342900" algn="just">
              <a:lnSpc>
                <a:spcPct val="119100"/>
              </a:lnSpc>
              <a:buClr>
                <a:srgbClr val="EF2637"/>
              </a:buClr>
              <a:buFont typeface="Wingdings" panose="05000000000000000000" pitchFamily="2" charset="2"/>
              <a:buChar char="ü"/>
              <a:tabLst>
                <a:tab pos="193040" algn="l"/>
              </a:tabLst>
            </a:pP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S10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Identifier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for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tracked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and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untracked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products</a:t>
            </a:r>
            <a:endParaRPr lang="nl-BE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7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50343" y="452025"/>
            <a:ext cx="774577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l-BE" spc="-5" dirty="0">
                <a:solidFill>
                  <a:srgbClr val="5A5A5F"/>
                </a:solidFill>
              </a:rPr>
              <a:t> </a:t>
            </a:r>
            <a:r>
              <a:rPr lang="nl-BE" dirty="0"/>
              <a:t>Electronic Advance Data </a:t>
            </a:r>
            <a:r>
              <a:rPr lang="nl-BE" dirty="0" err="1"/>
              <a:t>requirements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590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301" y="1350901"/>
            <a:ext cx="7742592" cy="39953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39115" indent="-179705">
              <a:lnSpc>
                <a:spcPct val="119100"/>
              </a:lnSpc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nl-BE" b="1" dirty="0">
                <a:solidFill>
                  <a:srgbClr val="5A5A5F"/>
                </a:solidFill>
                <a:latin typeface="Arial"/>
                <a:cs typeface="Arial"/>
              </a:rPr>
              <a:t>Electronic Advance Data (EAD) 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is a set of information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with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details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about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every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single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parcel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,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which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enable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a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swift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customs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clearance.</a:t>
            </a:r>
          </a:p>
          <a:p>
            <a:pPr marL="12700" marR="539115">
              <a:lnSpc>
                <a:spcPct val="119100"/>
              </a:lnSpc>
              <a:buClr>
                <a:srgbClr val="EF2637"/>
              </a:buClr>
              <a:tabLst>
                <a:tab pos="193040" algn="l"/>
              </a:tabLst>
            </a:pPr>
            <a:endParaRPr lang="nl-BE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92405" marR="539115" indent="-179705">
              <a:lnSpc>
                <a:spcPct val="119100"/>
              </a:lnSpc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EAD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provision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is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mandatory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since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1st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January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2021</a:t>
            </a:r>
          </a:p>
          <a:p>
            <a:pPr marL="12700" marR="539115">
              <a:lnSpc>
                <a:spcPct val="119100"/>
              </a:lnSpc>
              <a:buClr>
                <a:srgbClr val="EF2637"/>
              </a:buClr>
              <a:tabLst>
                <a:tab pos="193040" algn="l"/>
              </a:tabLst>
            </a:pPr>
            <a:endParaRPr lang="nl-BE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92405" marR="539115" indent="-179705">
              <a:lnSpc>
                <a:spcPct val="119100"/>
              </a:lnSpc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Providing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b="1" spc="-5" dirty="0">
                <a:solidFill>
                  <a:srgbClr val="5A5A5F"/>
                </a:solidFill>
                <a:latin typeface="Arial"/>
                <a:cs typeface="Arial"/>
              </a:rPr>
              <a:t>correct data in </a:t>
            </a:r>
            <a:r>
              <a:rPr lang="nl-BE" b="1" spc="-5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b="1" spc="-5" dirty="0">
                <a:solidFill>
                  <a:srgbClr val="5A5A5F"/>
                </a:solidFill>
                <a:latin typeface="Arial"/>
                <a:cs typeface="Arial"/>
              </a:rPr>
              <a:t> correct format 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is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required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to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guarantee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data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can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be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used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for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customs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&amp; delivery.</a:t>
            </a:r>
          </a:p>
          <a:p>
            <a:pPr marL="192405" marR="539115" indent="-179705">
              <a:lnSpc>
                <a:spcPct val="119100"/>
              </a:lnSpc>
              <a:buClr>
                <a:srgbClr val="EF2637"/>
              </a:buClr>
              <a:buChar char="•"/>
              <a:tabLst>
                <a:tab pos="193040" algn="l"/>
              </a:tabLst>
            </a:pPr>
            <a:endParaRPr lang="nl-BE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92405" marR="539115" indent="-179705">
              <a:lnSpc>
                <a:spcPct val="119100"/>
              </a:lnSpc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As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additional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benefit,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destination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operators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will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gradually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use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data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to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b="1" spc="-5" dirty="0" err="1">
                <a:solidFill>
                  <a:srgbClr val="5A5A5F"/>
                </a:solidFill>
                <a:latin typeface="Arial"/>
                <a:cs typeface="Arial"/>
              </a:rPr>
              <a:t>enhance</a:t>
            </a:r>
            <a:r>
              <a:rPr lang="nl-BE" b="1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b="1" spc="-5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b="1" spc="-5" dirty="0">
                <a:solidFill>
                  <a:srgbClr val="5A5A5F"/>
                </a:solidFill>
                <a:latin typeface="Arial"/>
                <a:cs typeface="Arial"/>
              </a:rPr>
              <a:t> delivery </a:t>
            </a:r>
            <a:r>
              <a:rPr lang="nl-BE" b="1" spc="-5" dirty="0" err="1">
                <a:solidFill>
                  <a:srgbClr val="5A5A5F"/>
                </a:solidFill>
                <a:latin typeface="Arial"/>
                <a:cs typeface="Arial"/>
              </a:rPr>
              <a:t>process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to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adressee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 (e.g.,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phone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/SMS/ email </a:t>
            </a:r>
            <a:r>
              <a:rPr lang="nl-BE" spc="-5" dirty="0" err="1">
                <a:solidFill>
                  <a:srgbClr val="5A5A5F"/>
                </a:solidFill>
                <a:latin typeface="Arial"/>
                <a:cs typeface="Arial"/>
              </a:rPr>
              <a:t>notifications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).</a:t>
            </a:r>
            <a:endParaRPr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15070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Overview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299" y="1381285"/>
            <a:ext cx="7742594" cy="42000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dirty="0">
                <a:solidFill>
                  <a:srgbClr val="EF2637"/>
                </a:solidFill>
                <a:latin typeface="Arial"/>
                <a:cs typeface="Arial"/>
              </a:rPr>
              <a:t>Accurate </a:t>
            </a:r>
            <a:r>
              <a:rPr lang="en-US" spc="-5" dirty="0">
                <a:solidFill>
                  <a:srgbClr val="EF2637"/>
                </a:solidFill>
                <a:latin typeface="Arial"/>
                <a:cs typeface="Arial"/>
              </a:rPr>
              <a:t>Electronic Advance Data</a:t>
            </a:r>
            <a:r>
              <a:rPr spc="-5" dirty="0">
                <a:solidFill>
                  <a:srgbClr val="EF2637"/>
                </a:solidFill>
                <a:latin typeface="Arial"/>
                <a:cs typeface="Arial"/>
              </a:rPr>
              <a:t> will</a:t>
            </a:r>
            <a:r>
              <a:rPr spc="-70" dirty="0">
                <a:solidFill>
                  <a:srgbClr val="EF2637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EF2637"/>
                </a:solidFill>
                <a:latin typeface="Arial"/>
                <a:cs typeface="Arial"/>
              </a:rPr>
              <a:t>ensure</a:t>
            </a:r>
            <a:r>
              <a:rPr lang="en-US" spc="-5" dirty="0">
                <a:solidFill>
                  <a:srgbClr val="EF2637"/>
                </a:solidFill>
                <a:latin typeface="Arial"/>
                <a:cs typeface="Arial"/>
              </a:rPr>
              <a:t>:</a:t>
            </a:r>
          </a:p>
          <a:p>
            <a:pPr marL="12700" algn="just">
              <a:lnSpc>
                <a:spcPct val="100000"/>
              </a:lnSpc>
            </a:pPr>
            <a:endParaRPr dirty="0">
              <a:latin typeface="Arial"/>
              <a:cs typeface="Arial"/>
            </a:endParaRPr>
          </a:p>
          <a:p>
            <a:pPr marL="192405" indent="-179705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Efficient and faster customs clearance and import process, which leads to improved customer experience.</a:t>
            </a:r>
          </a:p>
          <a:p>
            <a:pPr marL="192405" indent="-179705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92405" indent="-179705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Avoiding delays and penalty charges.</a:t>
            </a:r>
          </a:p>
          <a:p>
            <a:pPr marL="12700" algn="just">
              <a:lnSpc>
                <a:spcPct val="100000"/>
              </a:lnSpc>
              <a:spcBef>
                <a:spcPts val="825"/>
              </a:spcBef>
              <a:buClr>
                <a:srgbClr val="EF2637"/>
              </a:buClr>
              <a:tabLst>
                <a:tab pos="193040" algn="l"/>
              </a:tabLst>
            </a:pPr>
            <a:endParaRPr lang="en-US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92405" indent="-179705" algn="just">
              <a:lnSpc>
                <a:spcPct val="100000"/>
              </a:lnSpc>
              <a:spcBef>
                <a:spcPts val="885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en-US" spc="-5" dirty="0">
                <a:solidFill>
                  <a:srgbClr val="5A5A5F"/>
                </a:solidFill>
                <a:latin typeface="Arial"/>
                <a:cs typeface="Arial"/>
              </a:rPr>
              <a:t>Compliance with destination countries requirements for EAD.</a:t>
            </a:r>
          </a:p>
          <a:p>
            <a:pPr marL="12700" algn="just">
              <a:lnSpc>
                <a:spcPct val="100000"/>
              </a:lnSpc>
              <a:spcBef>
                <a:spcPts val="885"/>
              </a:spcBef>
              <a:buClr>
                <a:srgbClr val="EF2637"/>
              </a:buClr>
              <a:tabLst>
                <a:tab pos="193040" algn="l"/>
              </a:tabLst>
            </a:pPr>
            <a:endParaRPr dirty="0">
              <a:latin typeface="Arial"/>
              <a:cs typeface="Arial"/>
            </a:endParaRPr>
          </a:p>
          <a:p>
            <a:pPr marL="192405" marR="370840" indent="-179705" algn="just">
              <a:lnSpc>
                <a:spcPct val="119100"/>
              </a:lnSpc>
              <a:spcBef>
                <a:spcPts val="565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en-US" spc="-5" dirty="0">
                <a:solidFill>
                  <a:srgbClr val="5A5A5F"/>
                </a:solidFill>
                <a:latin typeface="Arial"/>
                <a:cs typeface="Arial"/>
              </a:rPr>
              <a:t>Your addressee can benefit from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rgbClr val="5A5A5F"/>
                </a:solidFill>
                <a:latin typeface="Arial"/>
                <a:cs typeface="Arial"/>
              </a:rPr>
              <a:t>email and/or SMS delivery </a:t>
            </a:r>
            <a:r>
              <a:rPr dirty="0">
                <a:solidFill>
                  <a:srgbClr val="5A5A5F"/>
                </a:solidFill>
                <a:latin typeface="Arial"/>
                <a:cs typeface="Arial"/>
              </a:rPr>
              <a:t>notifications</a:t>
            </a:r>
            <a:r>
              <a:rPr lang="en-US" dirty="0">
                <a:solidFill>
                  <a:srgbClr val="5A5A5F"/>
                </a:solidFill>
                <a:latin typeface="Arial"/>
                <a:cs typeface="Arial"/>
              </a:rPr>
              <a:t>/ 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delivery </a:t>
            </a:r>
            <a:r>
              <a:rPr lang="en-US" spc="-5" dirty="0">
                <a:solidFill>
                  <a:srgbClr val="5A5A5F"/>
                </a:solidFill>
                <a:latin typeface="Arial"/>
                <a:cs typeface="Arial"/>
              </a:rPr>
              <a:t>at location of 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choice</a:t>
            </a:r>
            <a:r>
              <a:rPr lang="en-US" spc="-5" dirty="0">
                <a:solidFill>
                  <a:srgbClr val="5A5A5F"/>
                </a:solidFill>
                <a:latin typeface="Arial"/>
                <a:cs typeface="Arial"/>
              </a:rPr>
              <a:t> (depends on destination post)</a:t>
            </a:r>
            <a:endParaRPr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9" y="328382"/>
            <a:ext cx="470290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How do you</a:t>
            </a:r>
            <a:r>
              <a:rPr spc="-100" dirty="0"/>
              <a:t> </a:t>
            </a:r>
            <a:r>
              <a:rPr lang="en-US" dirty="0"/>
              <a:t>b</a:t>
            </a:r>
            <a:r>
              <a:rPr dirty="0"/>
              <a:t>enefit?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124693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301" y="1350901"/>
            <a:ext cx="7742592" cy="43886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677545" indent="-179705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Electronic Advance Data (EAD) is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an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industry-wide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requirement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in e-commerce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for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all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items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containing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goods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that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requires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customs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and/or security clearance. It is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mandatory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since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1st </a:t>
            </a:r>
            <a:r>
              <a:rPr lang="nl-BE" dirty="0" err="1">
                <a:solidFill>
                  <a:srgbClr val="5A5A5F"/>
                </a:solidFill>
                <a:latin typeface="Arial"/>
                <a:cs typeface="Arial"/>
              </a:rPr>
              <a:t>January</a:t>
            </a:r>
            <a:r>
              <a:rPr lang="nl-BE" dirty="0">
                <a:solidFill>
                  <a:srgbClr val="5A5A5F"/>
                </a:solidFill>
                <a:latin typeface="Arial"/>
                <a:cs typeface="Arial"/>
              </a:rPr>
              <a:t> 2021.</a:t>
            </a:r>
          </a:p>
          <a:p>
            <a:pPr marL="12700" marR="677545" algn="just">
              <a:lnSpc>
                <a:spcPct val="119100"/>
              </a:lnSpc>
              <a:spcBef>
                <a:spcPts val="850"/>
              </a:spcBef>
              <a:buClr>
                <a:srgbClr val="EF2637"/>
              </a:buClr>
              <a:tabLst>
                <a:tab pos="193040" algn="l"/>
              </a:tabLst>
            </a:pPr>
            <a:endParaRPr lang="nl-BE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92405" indent="-179705" algn="just">
              <a:spcBef>
                <a:spcPts val="1170"/>
              </a:spcBef>
              <a:buClr>
                <a:srgbClr val="EF2637"/>
              </a:buClr>
              <a:buChar char="•"/>
              <a:tabLst>
                <a:tab pos="193040" algn="l"/>
              </a:tabLst>
            </a:pPr>
            <a:r>
              <a:rPr dirty="0">
                <a:solidFill>
                  <a:srgbClr val="5A5A5F"/>
                </a:solidFill>
                <a:latin typeface="Arial"/>
                <a:cs typeface="Arial"/>
              </a:rPr>
              <a:t>This 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requirement appl</a:t>
            </a:r>
            <a:r>
              <a:rPr lang="nl-BE" spc="-5" dirty="0">
                <a:solidFill>
                  <a:srgbClr val="5A5A5F"/>
                </a:solidFill>
                <a:latin typeface="Arial"/>
                <a:cs typeface="Arial"/>
              </a:rPr>
              <a:t>ie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s</a:t>
            </a:r>
            <a:r>
              <a:rPr spc="-1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5A5A5F"/>
                </a:solidFill>
                <a:latin typeface="Arial"/>
                <a:cs typeface="Arial"/>
              </a:rPr>
              <a:t>to:</a:t>
            </a:r>
            <a:endParaRPr dirty="0">
              <a:latin typeface="Arial"/>
              <a:cs typeface="Arial"/>
            </a:endParaRPr>
          </a:p>
          <a:p>
            <a:pPr marL="1189356" lvl="2" indent="-285750" algn="just">
              <a:spcBef>
                <a:spcPts val="1170"/>
              </a:spcBef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671195" algn="l"/>
              </a:tabLst>
            </a:pPr>
            <a:r>
              <a:rPr spc="-5" dirty="0" err="1">
                <a:solidFill>
                  <a:srgbClr val="5A5A5F"/>
                </a:solidFill>
                <a:latin typeface="Arial"/>
                <a:cs typeface="Arial"/>
              </a:rPr>
              <a:t>MiniPak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 Scan/Dragon </a:t>
            </a:r>
            <a:r>
              <a:rPr dirty="0">
                <a:solidFill>
                  <a:srgbClr val="5A5A5F"/>
                </a:solidFill>
                <a:latin typeface="Arial"/>
                <a:cs typeface="Arial"/>
              </a:rPr>
              <a:t>Scan, 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MiniPak</a:t>
            </a:r>
            <a:r>
              <a:rPr spc="5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srgbClr val="5A5A5F"/>
                </a:solidFill>
                <a:latin typeface="Arial"/>
                <a:cs typeface="Arial"/>
              </a:rPr>
              <a:t>Sign</a:t>
            </a:r>
            <a:endParaRPr dirty="0">
              <a:latin typeface="Arial"/>
              <a:cs typeface="Arial"/>
            </a:endParaRPr>
          </a:p>
          <a:p>
            <a:pPr marL="1189356" lvl="2" indent="-285750" algn="just">
              <a:spcBef>
                <a:spcPts val="1170"/>
              </a:spcBef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671195" algn="l"/>
              </a:tabLst>
            </a:pP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MiniPak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 EU and 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MiniPak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 TT, 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MiniPak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Sorted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 (UK) (semi-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tracked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)</a:t>
            </a:r>
          </a:p>
          <a:p>
            <a:pPr marL="1189356" lvl="2" indent="-285750" algn="just">
              <a:spcBef>
                <a:spcPts val="1170"/>
              </a:spcBef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671195" algn="l"/>
              </a:tabLst>
            </a:pP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MiniPak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Unsorted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, 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MiniPak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Sorted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 (EU) (</a:t>
            </a:r>
            <a:r>
              <a:rPr lang="fr-BE" spc="-5" dirty="0" err="1">
                <a:solidFill>
                  <a:srgbClr val="5A5A5F"/>
                </a:solidFill>
                <a:latin typeface="Arial"/>
                <a:cs typeface="Arial"/>
              </a:rPr>
              <a:t>untracked</a:t>
            </a:r>
            <a:r>
              <a:rPr lang="fr-BE" spc="-5" dirty="0">
                <a:solidFill>
                  <a:srgbClr val="5A5A5F"/>
                </a:solidFill>
                <a:latin typeface="Arial"/>
                <a:cs typeface="Arial"/>
              </a:rPr>
              <a:t>)</a:t>
            </a:r>
          </a:p>
          <a:p>
            <a:pPr marL="1189356" lvl="2" indent="-285750" algn="just">
              <a:spcBef>
                <a:spcPts val="1170"/>
              </a:spcBef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671195" algn="l"/>
              </a:tabLst>
            </a:pPr>
            <a:r>
              <a:rPr lang="en-GB" dirty="0" err="1">
                <a:solidFill>
                  <a:srgbClr val="5A5A5F"/>
                </a:solidFill>
                <a:latin typeface="Arial"/>
                <a:cs typeface="Arial"/>
              </a:rPr>
              <a:t>MaxiPak</a:t>
            </a:r>
            <a:r>
              <a:rPr lang="en-GB" dirty="0">
                <a:solidFill>
                  <a:srgbClr val="5A5A5F"/>
                </a:solidFill>
                <a:latin typeface="Arial"/>
                <a:cs typeface="Arial"/>
              </a:rPr>
              <a:t> Scan, </a:t>
            </a:r>
            <a:r>
              <a:rPr lang="en-GB" dirty="0" err="1">
                <a:solidFill>
                  <a:srgbClr val="5A5A5F"/>
                </a:solidFill>
                <a:latin typeface="Arial"/>
                <a:cs typeface="Arial"/>
              </a:rPr>
              <a:t>MaxiPak</a:t>
            </a:r>
            <a:r>
              <a:rPr lang="en-GB" spc="-8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GB" spc="-5" dirty="0">
                <a:solidFill>
                  <a:srgbClr val="5A5A5F"/>
                </a:solidFill>
                <a:latin typeface="Arial"/>
                <a:cs typeface="Arial"/>
              </a:rPr>
              <a:t>Sign</a:t>
            </a:r>
          </a:p>
          <a:p>
            <a:pPr marL="903606" lvl="2" algn="just">
              <a:spcBef>
                <a:spcPts val="1170"/>
              </a:spcBef>
              <a:buClr>
                <a:srgbClr val="EF2637"/>
              </a:buClr>
              <a:tabLst>
                <a:tab pos="671195" algn="l"/>
              </a:tabLst>
            </a:pPr>
            <a:endParaRPr lang="nl-BE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70"/>
              </a:spcBef>
            </a:pP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6226902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Timeframe and Scope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4008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6349" y="64826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17647" y="64826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1548" y="6738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1548" y="6585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53051" y="1603959"/>
            <a:ext cx="584835" cy="216535"/>
          </a:xfrm>
          <a:custGeom>
            <a:avLst/>
            <a:gdLst/>
            <a:ahLst/>
            <a:cxnLst/>
            <a:rect l="l" t="t" r="r" b="b"/>
            <a:pathLst>
              <a:path w="584835" h="216535">
                <a:moveTo>
                  <a:pt x="0" y="216484"/>
                </a:moveTo>
                <a:lnTo>
                  <a:pt x="584517" y="216484"/>
                </a:lnTo>
                <a:lnTo>
                  <a:pt x="584517" y="0"/>
                </a:lnTo>
                <a:lnTo>
                  <a:pt x="0" y="0"/>
                </a:lnTo>
                <a:lnTo>
                  <a:pt x="0" y="216484"/>
                </a:lnTo>
                <a:close/>
              </a:path>
            </a:pathLst>
          </a:custGeom>
          <a:ln w="10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48964" y="1603946"/>
            <a:ext cx="1689100" cy="552450"/>
          </a:xfrm>
          <a:custGeom>
            <a:avLst/>
            <a:gdLst/>
            <a:ahLst/>
            <a:cxnLst/>
            <a:rect l="l" t="t" r="r" b="b"/>
            <a:pathLst>
              <a:path w="1689100" h="552450">
                <a:moveTo>
                  <a:pt x="0" y="552043"/>
                </a:moveTo>
                <a:lnTo>
                  <a:pt x="1688617" y="552043"/>
                </a:lnTo>
                <a:lnTo>
                  <a:pt x="1688617" y="0"/>
                </a:lnTo>
                <a:lnTo>
                  <a:pt x="0" y="0"/>
                </a:lnTo>
                <a:lnTo>
                  <a:pt x="0" y="552043"/>
                </a:lnTo>
                <a:close/>
              </a:path>
            </a:pathLst>
          </a:custGeom>
          <a:ln w="10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73635" y="2188476"/>
            <a:ext cx="584835" cy="216535"/>
          </a:xfrm>
          <a:custGeom>
            <a:avLst/>
            <a:gdLst/>
            <a:ahLst/>
            <a:cxnLst/>
            <a:rect l="l" t="t" r="r" b="b"/>
            <a:pathLst>
              <a:path w="584835" h="216535">
                <a:moveTo>
                  <a:pt x="0" y="216484"/>
                </a:moveTo>
                <a:lnTo>
                  <a:pt x="584517" y="216484"/>
                </a:lnTo>
                <a:lnTo>
                  <a:pt x="584517" y="0"/>
                </a:lnTo>
                <a:lnTo>
                  <a:pt x="0" y="0"/>
                </a:lnTo>
                <a:lnTo>
                  <a:pt x="0" y="216484"/>
                </a:lnTo>
                <a:close/>
              </a:path>
            </a:pathLst>
          </a:custGeom>
          <a:ln w="10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48964" y="2188464"/>
            <a:ext cx="3009265" cy="563245"/>
          </a:xfrm>
          <a:custGeom>
            <a:avLst/>
            <a:gdLst/>
            <a:ahLst/>
            <a:cxnLst/>
            <a:rect l="l" t="t" r="r" b="b"/>
            <a:pathLst>
              <a:path w="3009265" h="563244">
                <a:moveTo>
                  <a:pt x="0" y="562876"/>
                </a:moveTo>
                <a:lnTo>
                  <a:pt x="3009201" y="562876"/>
                </a:lnTo>
                <a:lnTo>
                  <a:pt x="3009201" y="0"/>
                </a:lnTo>
                <a:lnTo>
                  <a:pt x="0" y="0"/>
                </a:lnTo>
                <a:lnTo>
                  <a:pt x="0" y="562876"/>
                </a:lnTo>
                <a:close/>
              </a:path>
            </a:pathLst>
          </a:custGeom>
          <a:ln w="216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477003" y="1623797"/>
            <a:ext cx="19875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Name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77003" y="1818637"/>
            <a:ext cx="19875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S</a:t>
            </a:r>
            <a:r>
              <a:rPr sz="500" spc="-5" dirty="0">
                <a:latin typeface="Arial"/>
                <a:cs typeface="Arial"/>
              </a:rPr>
              <a:t>t</a:t>
            </a:r>
            <a:r>
              <a:rPr sz="500" dirty="0">
                <a:latin typeface="Arial"/>
                <a:cs typeface="Arial"/>
              </a:rPr>
              <a:t>reet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77003" y="1894873"/>
            <a:ext cx="256540" cy="20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7800"/>
              </a:lnSpc>
            </a:pPr>
            <a:r>
              <a:rPr sz="500" dirty="0">
                <a:latin typeface="Arial"/>
                <a:cs typeface="Arial"/>
              </a:rPr>
              <a:t>Z</a:t>
            </a:r>
            <a:r>
              <a:rPr sz="500" spc="5" dirty="0">
                <a:latin typeface="Arial"/>
                <a:cs typeface="Arial"/>
              </a:rPr>
              <a:t>ipcode  Coun</a:t>
            </a:r>
            <a:r>
              <a:rPr sz="500" spc="-5" dirty="0">
                <a:latin typeface="Arial"/>
                <a:cs typeface="Arial"/>
              </a:rPr>
              <a:t>t</a:t>
            </a:r>
            <a:r>
              <a:rPr sz="500" dirty="0">
                <a:latin typeface="Arial"/>
                <a:cs typeface="Arial"/>
              </a:rPr>
              <a:t>ry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855836" y="1602614"/>
            <a:ext cx="411480" cy="20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7800"/>
              </a:lnSpc>
            </a:pPr>
            <a:r>
              <a:rPr sz="500" spc="5" dirty="0">
                <a:latin typeface="Arial"/>
                <a:cs typeface="Arial"/>
              </a:rPr>
              <a:t>PO </a:t>
            </a:r>
            <a:r>
              <a:rPr sz="500" dirty="0">
                <a:latin typeface="Arial"/>
                <a:cs typeface="Arial"/>
              </a:rPr>
              <a:t>Box</a:t>
            </a:r>
            <a:r>
              <a:rPr sz="500" spc="-80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6412  </a:t>
            </a:r>
            <a:r>
              <a:rPr sz="500" dirty="0">
                <a:latin typeface="Arial"/>
                <a:cs typeface="Arial"/>
              </a:rPr>
              <a:t>BPOST</a:t>
            </a:r>
            <a:endParaRPr sz="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55836" y="1818637"/>
            <a:ext cx="46228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Brucargo</a:t>
            </a:r>
            <a:r>
              <a:rPr sz="500" spc="-9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829C</a:t>
            </a:r>
            <a:endParaRPr sz="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61982" y="1602170"/>
            <a:ext cx="41148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Customs </a:t>
            </a:r>
            <a:r>
              <a:rPr sz="500" dirty="0">
                <a:latin typeface="Arial"/>
                <a:cs typeface="Arial"/>
              </a:rPr>
              <a:t>ref</a:t>
            </a:r>
            <a:r>
              <a:rPr sz="500" spc="-8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:</a:t>
            </a:r>
            <a:endParaRPr sz="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55836" y="1894873"/>
            <a:ext cx="711200" cy="208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7800"/>
              </a:lnSpc>
              <a:tabLst>
                <a:tab pos="326390" algn="l"/>
              </a:tabLst>
            </a:pPr>
            <a:r>
              <a:rPr sz="500" spc="5" dirty="0">
                <a:latin typeface="Arial"/>
                <a:cs typeface="Arial"/>
              </a:rPr>
              <a:t>1934	</a:t>
            </a:r>
            <a:r>
              <a:rPr sz="500" dirty="0">
                <a:latin typeface="Arial"/>
                <a:cs typeface="Arial"/>
              </a:rPr>
              <a:t>City    </a:t>
            </a:r>
            <a:r>
              <a:rPr sz="500" spc="130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EMC </a:t>
            </a:r>
            <a:r>
              <a:rPr sz="500" dirty="0">
                <a:latin typeface="Arial"/>
                <a:cs typeface="Arial"/>
              </a:rPr>
              <a:t> BE</a:t>
            </a:r>
            <a:endParaRPr sz="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66338" y="1791588"/>
            <a:ext cx="98425" cy="17716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00" spc="-5" dirty="0">
                <a:latin typeface="Arial"/>
                <a:cs typeface="Arial"/>
              </a:rPr>
              <a:t>F</a:t>
            </a:r>
            <a:r>
              <a:rPr sz="500" dirty="0">
                <a:latin typeface="Arial"/>
                <a:cs typeface="Arial"/>
              </a:rPr>
              <a:t>rom</a:t>
            </a:r>
            <a:endParaRPr sz="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76983" y="2216725"/>
            <a:ext cx="526415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91160" algn="l"/>
              </a:tabLst>
            </a:pPr>
            <a:r>
              <a:rPr sz="600" spc="-5" dirty="0">
                <a:latin typeface="Arial"/>
                <a:cs typeface="Arial"/>
              </a:rPr>
              <a:t>Name	</a:t>
            </a:r>
            <a:r>
              <a:rPr sz="600" spc="-10" dirty="0">
                <a:latin typeface="Arial"/>
                <a:cs typeface="Arial"/>
              </a:rPr>
              <a:t>t</a:t>
            </a:r>
            <a:r>
              <a:rPr sz="600" spc="-5" dirty="0">
                <a:latin typeface="Arial"/>
                <a:cs typeface="Arial"/>
              </a:rPr>
              <a:t>est</a:t>
            </a:r>
            <a:endParaRPr sz="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76983" y="2405572"/>
            <a:ext cx="295275" cy="30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6600"/>
              </a:lnSpc>
            </a:pPr>
            <a:r>
              <a:rPr sz="600" spc="-5" dirty="0">
                <a:latin typeface="Arial"/>
                <a:cs typeface="Arial"/>
              </a:rPr>
              <a:t>Street  </a:t>
            </a:r>
            <a:r>
              <a:rPr sz="600" spc="-10" dirty="0">
                <a:latin typeface="Arial"/>
                <a:cs typeface="Arial"/>
              </a:rPr>
              <a:t>Z</a:t>
            </a:r>
            <a:r>
              <a:rPr sz="600" spc="-5" dirty="0">
                <a:latin typeface="Arial"/>
                <a:cs typeface="Arial"/>
              </a:rPr>
              <a:t>ipcode  Coun</a:t>
            </a:r>
            <a:r>
              <a:rPr sz="600" spc="-10" dirty="0">
                <a:latin typeface="Arial"/>
                <a:cs typeface="Arial"/>
              </a:rPr>
              <a:t>t</a:t>
            </a:r>
            <a:r>
              <a:rPr sz="600" spc="-5" dirty="0">
                <a:latin typeface="Arial"/>
                <a:cs typeface="Arial"/>
              </a:rPr>
              <a:t>ry</a:t>
            </a:r>
            <a:endParaRPr sz="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76983" y="2314166"/>
            <a:ext cx="526415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Arial"/>
                <a:cs typeface="Arial"/>
              </a:rPr>
              <a:t>Business  </a:t>
            </a:r>
            <a:r>
              <a:rPr sz="60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test</a:t>
            </a:r>
            <a:endParaRPr sz="6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825886" y="2197493"/>
            <a:ext cx="39687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Importer ref</a:t>
            </a:r>
            <a:r>
              <a:rPr sz="500" spc="-5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:</a:t>
            </a:r>
            <a:endParaRPr sz="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55836" y="2411683"/>
            <a:ext cx="830580" cy="300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Arial"/>
                <a:cs typeface="Arial"/>
              </a:rPr>
              <a:t>teststreet</a:t>
            </a:r>
            <a:r>
              <a:rPr sz="600" spc="9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473</a:t>
            </a:r>
            <a:endParaRPr sz="600">
              <a:latin typeface="Arial"/>
              <a:cs typeface="Arial"/>
            </a:endParaRPr>
          </a:p>
          <a:p>
            <a:pPr marL="12700" marR="5080">
              <a:lnSpc>
                <a:spcPct val="106600"/>
              </a:lnSpc>
              <a:tabLst>
                <a:tab pos="326390" algn="l"/>
                <a:tab pos="586105" algn="l"/>
              </a:tabLst>
            </a:pPr>
            <a:r>
              <a:rPr sz="600" spc="-5" dirty="0">
                <a:latin typeface="Arial"/>
                <a:cs typeface="Arial"/>
              </a:rPr>
              <a:t>1253	Ci</a:t>
            </a:r>
            <a:r>
              <a:rPr sz="600" spc="-10" dirty="0">
                <a:latin typeface="Arial"/>
                <a:cs typeface="Arial"/>
              </a:rPr>
              <a:t>t</a:t>
            </a:r>
            <a:r>
              <a:rPr sz="600" spc="-5" dirty="0">
                <a:latin typeface="Arial"/>
                <a:cs typeface="Arial"/>
              </a:rPr>
              <a:t>y</a:t>
            </a:r>
            <a:r>
              <a:rPr sz="600" dirty="0">
                <a:latin typeface="Arial"/>
                <a:cs typeface="Arial"/>
              </a:rPr>
              <a:t>	</a:t>
            </a:r>
            <a:r>
              <a:rPr sz="600" spc="-10" dirty="0">
                <a:latin typeface="Arial"/>
                <a:cs typeface="Arial"/>
              </a:rPr>
              <a:t>F</a:t>
            </a:r>
            <a:r>
              <a:rPr sz="600" spc="-5" dirty="0">
                <a:latin typeface="Arial"/>
                <a:cs typeface="Arial"/>
              </a:rPr>
              <a:t>lorida  United</a:t>
            </a:r>
            <a:r>
              <a:rPr sz="600" spc="-8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States</a:t>
            </a:r>
            <a:endParaRPr sz="6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54203" y="2387496"/>
            <a:ext cx="146685" cy="175895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850" spc="-5" dirty="0">
                <a:latin typeface="Arial"/>
                <a:cs typeface="Arial"/>
              </a:rPr>
              <a:t>TO</a:t>
            </a:r>
            <a:endParaRPr sz="8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43980" y="2508985"/>
            <a:ext cx="743585" cy="20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Arial"/>
                <a:cs typeface="Arial"/>
              </a:rPr>
              <a:t>Tel *    </a:t>
            </a:r>
            <a:r>
              <a:rPr sz="600" spc="2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01236547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600" spc="-5" dirty="0">
                <a:latin typeface="Arial"/>
                <a:cs typeface="Arial"/>
              </a:rPr>
              <a:t>Email *</a:t>
            </a:r>
            <a:r>
              <a:rPr sz="600" spc="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  <a:hlinkClick r:id="rId2"/>
              </a:rPr>
              <a:t>test@post.be</a:t>
            </a:r>
            <a:endParaRPr sz="6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649158" y="1647247"/>
            <a:ext cx="0" cy="465455"/>
          </a:xfrm>
          <a:custGeom>
            <a:avLst/>
            <a:gdLst/>
            <a:ahLst/>
            <a:cxnLst/>
            <a:rect l="l" t="t" r="r" b="b"/>
            <a:pathLst>
              <a:path h="465455">
                <a:moveTo>
                  <a:pt x="0" y="0"/>
                </a:moveTo>
                <a:lnTo>
                  <a:pt x="0" y="465455"/>
                </a:lnTo>
              </a:path>
            </a:pathLst>
          </a:custGeom>
          <a:ln w="10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083761" y="1916463"/>
            <a:ext cx="52514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120" marR="5080" indent="-59055">
              <a:lnSpc>
                <a:spcPct val="103299"/>
              </a:lnSpc>
            </a:pPr>
            <a:r>
              <a:rPr sz="400" dirty="0">
                <a:latin typeface="Arial"/>
                <a:cs typeface="Arial"/>
              </a:rPr>
              <a:t>If </a:t>
            </a:r>
            <a:r>
              <a:rPr sz="400" spc="10" dirty="0">
                <a:latin typeface="Arial"/>
                <a:cs typeface="Arial"/>
              </a:rPr>
              <a:t>undelivered</a:t>
            </a:r>
            <a:r>
              <a:rPr sz="400" spc="-35" dirty="0">
                <a:latin typeface="Arial"/>
                <a:cs typeface="Arial"/>
              </a:rPr>
              <a:t> </a:t>
            </a:r>
            <a:r>
              <a:rPr sz="400" spc="10" dirty="0">
                <a:latin typeface="Arial"/>
                <a:cs typeface="Arial"/>
              </a:rPr>
              <a:t>please  return </a:t>
            </a:r>
            <a:r>
              <a:rPr sz="400" spc="5" dirty="0">
                <a:latin typeface="Arial"/>
                <a:cs typeface="Arial"/>
              </a:rPr>
              <a:t>to</a:t>
            </a:r>
            <a:r>
              <a:rPr sz="400" spc="-75" dirty="0">
                <a:latin typeface="Arial"/>
                <a:cs typeface="Arial"/>
              </a:rPr>
              <a:t> </a:t>
            </a:r>
            <a:r>
              <a:rPr sz="400" spc="10" dirty="0">
                <a:latin typeface="Arial"/>
                <a:cs typeface="Arial"/>
              </a:rPr>
              <a:t>sender</a:t>
            </a:r>
            <a:endParaRPr sz="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663519" y="2070017"/>
            <a:ext cx="621030" cy="76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" spc="10" dirty="0">
                <a:latin typeface="Arial"/>
                <a:cs typeface="Arial"/>
              </a:rPr>
              <a:t>BELGIE(N) </a:t>
            </a:r>
            <a:r>
              <a:rPr sz="400" spc="5" dirty="0">
                <a:latin typeface="Arial"/>
                <a:cs typeface="Arial"/>
              </a:rPr>
              <a:t>-</a:t>
            </a:r>
            <a:r>
              <a:rPr sz="400" spc="-45" dirty="0">
                <a:latin typeface="Arial"/>
                <a:cs typeface="Arial"/>
              </a:rPr>
              <a:t> </a:t>
            </a:r>
            <a:r>
              <a:rPr sz="400" spc="15" dirty="0">
                <a:latin typeface="Arial"/>
                <a:cs typeface="Arial"/>
              </a:rPr>
              <a:t>BELGIQUE</a:t>
            </a:r>
            <a:endParaRPr sz="4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727822" y="2794641"/>
            <a:ext cx="2262505" cy="790575"/>
          </a:xfrm>
          <a:custGeom>
            <a:avLst/>
            <a:gdLst/>
            <a:ahLst/>
            <a:cxnLst/>
            <a:rect l="l" t="t" r="r" b="b"/>
            <a:pathLst>
              <a:path w="2262504" h="790575">
                <a:moveTo>
                  <a:pt x="108242" y="790181"/>
                </a:moveTo>
                <a:lnTo>
                  <a:pt x="2154059" y="790181"/>
                </a:lnTo>
                <a:lnTo>
                  <a:pt x="2196181" y="781671"/>
                </a:lnTo>
                <a:lnTo>
                  <a:pt x="2230588" y="758467"/>
                </a:lnTo>
                <a:lnTo>
                  <a:pt x="2253791" y="724060"/>
                </a:lnTo>
                <a:lnTo>
                  <a:pt x="2262301" y="681939"/>
                </a:lnTo>
                <a:lnTo>
                  <a:pt x="2262301" y="108242"/>
                </a:lnTo>
                <a:lnTo>
                  <a:pt x="2253791" y="66120"/>
                </a:lnTo>
                <a:lnTo>
                  <a:pt x="2230588" y="31713"/>
                </a:lnTo>
                <a:lnTo>
                  <a:pt x="2196181" y="8509"/>
                </a:lnTo>
                <a:lnTo>
                  <a:pt x="2154059" y="0"/>
                </a:lnTo>
                <a:lnTo>
                  <a:pt x="108242" y="0"/>
                </a:lnTo>
                <a:lnTo>
                  <a:pt x="66120" y="8509"/>
                </a:lnTo>
                <a:lnTo>
                  <a:pt x="31713" y="31713"/>
                </a:lnTo>
                <a:lnTo>
                  <a:pt x="8509" y="66120"/>
                </a:lnTo>
                <a:lnTo>
                  <a:pt x="0" y="108242"/>
                </a:lnTo>
                <a:lnTo>
                  <a:pt x="0" y="681939"/>
                </a:lnTo>
                <a:lnTo>
                  <a:pt x="8509" y="724060"/>
                </a:lnTo>
                <a:lnTo>
                  <a:pt x="31713" y="758467"/>
                </a:lnTo>
                <a:lnTo>
                  <a:pt x="66120" y="781671"/>
                </a:lnTo>
                <a:lnTo>
                  <a:pt x="108242" y="790181"/>
                </a:lnTo>
              </a:path>
            </a:pathLst>
          </a:custGeom>
          <a:ln w="10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790890" y="2748469"/>
            <a:ext cx="236854" cy="367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00" dirty="0">
                <a:latin typeface="Arial"/>
                <a:cs typeface="Arial"/>
              </a:rPr>
              <a:t>R</a:t>
            </a:r>
            <a:endParaRPr sz="23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57766" y="2875216"/>
            <a:ext cx="128397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latin typeface="Arial"/>
                <a:cs typeface="Arial"/>
              </a:rPr>
              <a:t>RG </a:t>
            </a:r>
            <a:r>
              <a:rPr sz="1100" dirty="0">
                <a:latin typeface="Arial"/>
                <a:cs typeface="Arial"/>
              </a:rPr>
              <a:t>005 471 046</a:t>
            </a:r>
            <a:r>
              <a:rPr sz="1100" spc="-6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825240" y="3113960"/>
            <a:ext cx="2056764" cy="0"/>
          </a:xfrm>
          <a:custGeom>
            <a:avLst/>
            <a:gdLst/>
            <a:ahLst/>
            <a:cxnLst/>
            <a:rect l="l" t="t" r="r" b="b"/>
            <a:pathLst>
              <a:path w="2056764">
                <a:moveTo>
                  <a:pt x="0" y="0"/>
                </a:moveTo>
                <a:lnTo>
                  <a:pt x="2056650" y="0"/>
                </a:lnTo>
              </a:path>
            </a:pathLst>
          </a:custGeom>
          <a:ln w="10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25240" y="3157258"/>
            <a:ext cx="2056764" cy="0"/>
          </a:xfrm>
          <a:custGeom>
            <a:avLst/>
            <a:gdLst/>
            <a:ahLst/>
            <a:cxnLst/>
            <a:rect l="l" t="t" r="r" b="b"/>
            <a:pathLst>
              <a:path w="2056764">
                <a:moveTo>
                  <a:pt x="0" y="0"/>
                </a:moveTo>
                <a:lnTo>
                  <a:pt x="2056650" y="0"/>
                </a:lnTo>
              </a:path>
            </a:pathLst>
          </a:custGeom>
          <a:ln w="1082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347087" y="5802439"/>
            <a:ext cx="291782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3299"/>
              </a:lnSpc>
            </a:pPr>
            <a:r>
              <a:rPr sz="400" spc="10" dirty="0">
                <a:latin typeface="Arial"/>
                <a:cs typeface="Arial"/>
              </a:rPr>
              <a:t>* This information </a:t>
            </a:r>
            <a:r>
              <a:rPr sz="400" spc="5" dirty="0">
                <a:latin typeface="Arial"/>
                <a:cs typeface="Arial"/>
              </a:rPr>
              <a:t>will </a:t>
            </a:r>
            <a:r>
              <a:rPr sz="400" spc="10" dirty="0">
                <a:latin typeface="Arial"/>
                <a:cs typeface="Arial"/>
              </a:rPr>
              <a:t>only be used </a:t>
            </a:r>
            <a:r>
              <a:rPr sz="400" spc="5" dirty="0">
                <a:latin typeface="Arial"/>
                <a:cs typeface="Arial"/>
              </a:rPr>
              <a:t>for </a:t>
            </a:r>
            <a:r>
              <a:rPr sz="400" spc="10" dirty="0">
                <a:latin typeface="Arial"/>
                <a:cs typeface="Arial"/>
              </a:rPr>
              <a:t>delivery purposes </a:t>
            </a:r>
            <a:r>
              <a:rPr sz="400" spc="5" dirty="0">
                <a:latin typeface="Arial"/>
                <a:cs typeface="Arial"/>
              </a:rPr>
              <a:t>/ </a:t>
            </a:r>
            <a:r>
              <a:rPr sz="400" spc="10" dirty="0">
                <a:latin typeface="Arial"/>
                <a:cs typeface="Arial"/>
              </a:rPr>
              <a:t>Cette information sera uniquement usilisée dans le cadre de la  livraison du</a:t>
            </a:r>
            <a:r>
              <a:rPr sz="400" spc="-70" dirty="0">
                <a:latin typeface="Arial"/>
                <a:cs typeface="Arial"/>
              </a:rPr>
              <a:t> </a:t>
            </a:r>
            <a:r>
              <a:rPr sz="400" spc="10" dirty="0">
                <a:latin typeface="Arial"/>
                <a:cs typeface="Arial"/>
              </a:rPr>
              <a:t>paquet</a:t>
            </a:r>
            <a:endParaRPr sz="4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792765" y="3216792"/>
            <a:ext cx="2122170" cy="238760"/>
          </a:xfrm>
          <a:custGeom>
            <a:avLst/>
            <a:gdLst/>
            <a:ahLst/>
            <a:cxnLst/>
            <a:rect l="l" t="t" r="r" b="b"/>
            <a:pathLst>
              <a:path w="2122170" h="238760">
                <a:moveTo>
                  <a:pt x="0" y="238137"/>
                </a:moveTo>
                <a:lnTo>
                  <a:pt x="2121591" y="238137"/>
                </a:lnTo>
                <a:lnTo>
                  <a:pt x="2121591" y="0"/>
                </a:lnTo>
                <a:lnTo>
                  <a:pt x="0" y="0"/>
                </a:lnTo>
                <a:lnTo>
                  <a:pt x="0" y="238137"/>
                </a:lnTo>
                <a:close/>
              </a:path>
            </a:pathLst>
          </a:custGeom>
          <a:solidFill>
            <a:srgbClr val="FB030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048402" y="1603948"/>
            <a:ext cx="584517" cy="173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48964" y="4006977"/>
            <a:ext cx="3020060" cy="1764664"/>
          </a:xfrm>
          <a:custGeom>
            <a:avLst/>
            <a:gdLst/>
            <a:ahLst/>
            <a:cxnLst/>
            <a:rect l="l" t="t" r="r" b="b"/>
            <a:pathLst>
              <a:path w="3020060" h="1764664">
                <a:moveTo>
                  <a:pt x="0" y="1764385"/>
                </a:moveTo>
                <a:lnTo>
                  <a:pt x="3020021" y="1764385"/>
                </a:lnTo>
                <a:lnTo>
                  <a:pt x="3020021" y="0"/>
                </a:lnTo>
                <a:lnTo>
                  <a:pt x="0" y="0"/>
                </a:lnTo>
                <a:lnTo>
                  <a:pt x="0" y="1764385"/>
                </a:lnTo>
                <a:close/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48963" y="409898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348963" y="4196405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48963" y="429382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348963" y="439124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348963" y="4488665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348963" y="458608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48963" y="468350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48963" y="4780925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48963" y="487834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348963" y="497576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48963" y="5073185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348963" y="5170604"/>
            <a:ext cx="3020060" cy="0"/>
          </a:xfrm>
          <a:custGeom>
            <a:avLst/>
            <a:gdLst/>
            <a:ahLst/>
            <a:cxnLst/>
            <a:rect l="l" t="t" r="r" b="b"/>
            <a:pathLst>
              <a:path w="3020060">
                <a:moveTo>
                  <a:pt x="0" y="0"/>
                </a:moveTo>
                <a:lnTo>
                  <a:pt x="3020021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415171" y="4396656"/>
            <a:ext cx="0" cy="768985"/>
          </a:xfrm>
          <a:custGeom>
            <a:avLst/>
            <a:gdLst/>
            <a:ahLst/>
            <a:cxnLst/>
            <a:rect l="l" t="t" r="r" b="b"/>
            <a:pathLst>
              <a:path h="768985">
                <a:moveTo>
                  <a:pt x="0" y="0"/>
                </a:moveTo>
                <a:lnTo>
                  <a:pt x="0" y="76854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3336263" y="3724681"/>
            <a:ext cx="157353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20" dirty="0">
                <a:latin typeface="Arial"/>
                <a:cs typeface="Arial"/>
              </a:rPr>
              <a:t>Customs </a:t>
            </a:r>
            <a:r>
              <a:rPr sz="900" spc="15" dirty="0">
                <a:latin typeface="Arial"/>
                <a:cs typeface="Arial"/>
              </a:rPr>
              <a:t>Declaration </a:t>
            </a:r>
            <a:r>
              <a:rPr sz="900" spc="10" dirty="0">
                <a:latin typeface="Arial"/>
                <a:cs typeface="Arial"/>
              </a:rPr>
              <a:t>- </a:t>
            </a:r>
            <a:r>
              <a:rPr sz="900" spc="25" dirty="0">
                <a:latin typeface="Arial"/>
                <a:cs typeface="Arial"/>
              </a:rPr>
              <a:t>CN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22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5903533" y="3714724"/>
            <a:ext cx="432966" cy="28142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3336263" y="3851218"/>
            <a:ext cx="1694180" cy="105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Arial"/>
                <a:cs typeface="Arial"/>
              </a:rPr>
              <a:t>may be opened officially - peut être ouvert</a:t>
            </a:r>
            <a:r>
              <a:rPr sz="600" spc="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d'office</a:t>
            </a:r>
            <a:endParaRPr sz="6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347087" y="5187309"/>
            <a:ext cx="3027045" cy="314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0"/>
              </a:lnSpc>
            </a:pPr>
            <a:r>
              <a:rPr sz="300" spc="-5" dirty="0">
                <a:latin typeface="Arial"/>
                <a:cs typeface="Arial"/>
              </a:rPr>
              <a:t>I certify that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particulars in this customs declaration are correct and this item does not contain any dangerous articles prohibited by legislation or by postal </a:t>
            </a:r>
            <a:r>
              <a:rPr sz="300" spc="70" dirty="0">
                <a:latin typeface="Arial"/>
                <a:cs typeface="Arial"/>
              </a:rPr>
              <a:t> </a:t>
            </a:r>
            <a:r>
              <a:rPr sz="300" spc="-5" dirty="0">
                <a:latin typeface="Arial"/>
                <a:cs typeface="Arial"/>
              </a:rPr>
              <a:t>or customs regulations. </a:t>
            </a:r>
            <a:r>
              <a:rPr sz="300" spc="-10" dirty="0">
                <a:latin typeface="Arial"/>
                <a:cs typeface="Arial"/>
              </a:rPr>
              <a:t>These </a:t>
            </a:r>
            <a:r>
              <a:rPr sz="300" spc="-5" dirty="0">
                <a:latin typeface="Arial"/>
                <a:cs typeface="Arial"/>
              </a:rPr>
              <a:t>data shall be transmitted </a:t>
            </a:r>
            <a:r>
              <a:rPr sz="300" spc="-10" dirty="0">
                <a:latin typeface="Arial"/>
                <a:cs typeface="Arial"/>
              </a:rPr>
              <a:t>to the </a:t>
            </a:r>
            <a:r>
              <a:rPr sz="300" spc="-5" dirty="0">
                <a:latin typeface="Arial"/>
                <a:cs typeface="Arial"/>
              </a:rPr>
              <a:t>destination country operator and </a:t>
            </a:r>
            <a:r>
              <a:rPr sz="300" spc="-10" dirty="0">
                <a:latin typeface="Arial"/>
                <a:cs typeface="Arial"/>
              </a:rPr>
              <a:t>to </a:t>
            </a:r>
            <a:r>
              <a:rPr sz="300" spc="-5" dirty="0">
                <a:latin typeface="Arial"/>
                <a:cs typeface="Arial"/>
              </a:rPr>
              <a:t>customs authorities </a:t>
            </a:r>
            <a:r>
              <a:rPr sz="300" spc="-10" dirty="0">
                <a:latin typeface="Arial"/>
                <a:cs typeface="Arial"/>
              </a:rPr>
              <a:t>to </a:t>
            </a:r>
            <a:r>
              <a:rPr sz="300" spc="-5" dirty="0">
                <a:latin typeface="Arial"/>
                <a:cs typeface="Arial"/>
              </a:rPr>
              <a:t>pre-announce shipments (except for 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information marked with (*); this is only used for delivery purposes). Unless you thick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box below, data related </a:t>
            </a:r>
            <a:r>
              <a:rPr sz="300" spc="-10" dirty="0">
                <a:latin typeface="Arial"/>
                <a:cs typeface="Arial"/>
              </a:rPr>
              <a:t>to the </a:t>
            </a:r>
            <a:r>
              <a:rPr sz="300" spc="-5" dirty="0">
                <a:latin typeface="Arial"/>
                <a:cs typeface="Arial"/>
              </a:rPr>
              <a:t>sender and addressee may also </a:t>
            </a:r>
            <a:r>
              <a:rPr sz="300" spc="70" dirty="0">
                <a:latin typeface="Arial"/>
                <a:cs typeface="Arial"/>
              </a:rPr>
              <a:t> </a:t>
            </a:r>
            <a:r>
              <a:rPr sz="300" spc="-5" dirty="0">
                <a:latin typeface="Arial"/>
                <a:cs typeface="Arial"/>
              </a:rPr>
              <a:t>be used for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provision of information as </a:t>
            </a:r>
            <a:r>
              <a:rPr sz="300" spc="-10" dirty="0">
                <a:latin typeface="Arial"/>
                <a:cs typeface="Arial"/>
              </a:rPr>
              <a:t>to </a:t>
            </a:r>
            <a:r>
              <a:rPr sz="300" spc="-5" dirty="0">
                <a:latin typeface="Arial"/>
                <a:cs typeface="Arial"/>
              </a:rPr>
              <a:t>our services. </a:t>
            </a:r>
            <a:r>
              <a:rPr sz="300" spc="-10" dirty="0">
                <a:latin typeface="Arial"/>
                <a:cs typeface="Arial"/>
              </a:rPr>
              <a:t>As </a:t>
            </a:r>
            <a:r>
              <a:rPr sz="300" spc="-5" dirty="0">
                <a:latin typeface="Arial"/>
                <a:cs typeface="Arial"/>
              </a:rPr>
              <a:t>sender, you confirm having duly informed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addressee of these intended uses and having </a:t>
            </a:r>
            <a:r>
              <a:rPr sz="300" spc="70" dirty="0">
                <a:latin typeface="Arial"/>
                <a:cs typeface="Arial"/>
              </a:rPr>
              <a:t> </a:t>
            </a:r>
            <a:r>
              <a:rPr sz="300" spc="-5" dirty="0">
                <a:latin typeface="Arial"/>
                <a:cs typeface="Arial"/>
              </a:rPr>
              <a:t>obtained his/her consent.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sender or addressee may request in writing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provision of its personal data as held in our registers by sending a signed and </a:t>
            </a:r>
            <a:r>
              <a:rPr sz="300" spc="70" dirty="0">
                <a:latin typeface="Arial"/>
                <a:cs typeface="Arial"/>
              </a:rPr>
              <a:t> </a:t>
            </a:r>
            <a:r>
              <a:rPr sz="300" spc="-5" dirty="0">
                <a:latin typeface="Arial"/>
                <a:cs typeface="Arial"/>
              </a:rPr>
              <a:t>dated request </a:t>
            </a:r>
            <a:r>
              <a:rPr sz="300" spc="-10" dirty="0">
                <a:latin typeface="Arial"/>
                <a:cs typeface="Arial"/>
              </a:rPr>
              <a:t>to </a:t>
            </a:r>
            <a:r>
              <a:rPr sz="300" spc="-5" dirty="0">
                <a:latin typeface="Arial"/>
                <a:cs typeface="Arial"/>
              </a:rPr>
              <a:t>bpost, Contact Center, </a:t>
            </a:r>
            <a:r>
              <a:rPr sz="300" spc="-10" dirty="0">
                <a:latin typeface="Arial"/>
                <a:cs typeface="Arial"/>
              </a:rPr>
              <a:t>PO </a:t>
            </a:r>
            <a:r>
              <a:rPr sz="300" spc="-5" dirty="0">
                <a:latin typeface="Arial"/>
                <a:cs typeface="Arial"/>
              </a:rPr>
              <a:t>box 5000, 1000 Brussels, </a:t>
            </a:r>
            <a:r>
              <a:rPr sz="300" spc="45" dirty="0">
                <a:latin typeface="Arial"/>
                <a:cs typeface="Arial"/>
              </a:rPr>
              <a:t> </a:t>
            </a:r>
            <a:r>
              <a:rPr sz="300" spc="-5" dirty="0">
                <a:latin typeface="Arial"/>
                <a:cs typeface="Arial"/>
              </a:rPr>
              <a:t>Belgium.</a:t>
            </a:r>
            <a:endParaRPr sz="3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47087" y="4016216"/>
            <a:ext cx="127889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Sender's instruction in </a:t>
            </a:r>
            <a:r>
              <a:rPr sz="500" spc="5" dirty="0">
                <a:latin typeface="Arial"/>
                <a:cs typeface="Arial"/>
              </a:rPr>
              <a:t>case </a:t>
            </a:r>
            <a:r>
              <a:rPr sz="500" dirty="0">
                <a:latin typeface="Arial"/>
                <a:cs typeface="Arial"/>
              </a:rPr>
              <a:t>of</a:t>
            </a:r>
            <a:r>
              <a:rPr sz="500" spc="-10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non-delivery:</a:t>
            </a:r>
            <a:endParaRPr sz="5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47087" y="4113636"/>
            <a:ext cx="146558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94740" algn="l"/>
              </a:tabLst>
            </a:pPr>
            <a:r>
              <a:rPr sz="500" spc="5" dirty="0">
                <a:latin typeface="Arial"/>
                <a:cs typeface="Arial"/>
              </a:rPr>
              <a:t>Category </a:t>
            </a:r>
            <a:r>
              <a:rPr sz="500" dirty="0">
                <a:latin typeface="Arial"/>
                <a:cs typeface="Arial"/>
              </a:rPr>
              <a:t>of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item:</a:t>
            </a:r>
            <a:r>
              <a:rPr sz="500" spc="5" dirty="0">
                <a:latin typeface="Arial"/>
                <a:cs typeface="Arial"/>
              </a:rPr>
              <a:t> GOODS	</a:t>
            </a:r>
            <a:r>
              <a:rPr sz="500" dirty="0">
                <a:latin typeface="Arial"/>
                <a:cs typeface="Arial"/>
              </a:rPr>
              <a:t>Explanation:</a:t>
            </a:r>
            <a:endParaRPr sz="5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347087" y="4211056"/>
            <a:ext cx="53784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Service level: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PRI</a:t>
            </a:r>
            <a:endParaRPr sz="5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29551" y="4211056"/>
            <a:ext cx="148336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Customs documents </a:t>
            </a:r>
            <a:r>
              <a:rPr sz="500" dirty="0">
                <a:latin typeface="Arial"/>
                <a:cs typeface="Arial"/>
              </a:rPr>
              <a:t>to </a:t>
            </a:r>
            <a:r>
              <a:rPr sz="500" spc="5" dirty="0">
                <a:latin typeface="Arial"/>
                <a:cs typeface="Arial"/>
              </a:rPr>
              <a:t>be </a:t>
            </a:r>
            <a:r>
              <a:rPr sz="500" dirty="0">
                <a:latin typeface="Arial"/>
                <a:cs typeface="Arial"/>
              </a:rPr>
              <a:t>validated for export:</a:t>
            </a:r>
            <a:r>
              <a:rPr sz="500" spc="-1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NO</a:t>
            </a:r>
            <a:endParaRPr sz="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347087" y="4308475"/>
            <a:ext cx="906144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Comments </a:t>
            </a:r>
            <a:r>
              <a:rPr sz="500" dirty="0">
                <a:latin typeface="Arial"/>
                <a:cs typeface="Arial"/>
              </a:rPr>
              <a:t>(e.g.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quarantine...):</a:t>
            </a:r>
            <a:endParaRPr sz="5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06708" y="4405895"/>
            <a:ext cx="95631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Detailed Description of</a:t>
            </a:r>
            <a:r>
              <a:rPr sz="500" spc="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Contents</a:t>
            </a:r>
            <a:endParaRPr sz="5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632919" y="4299242"/>
            <a:ext cx="736600" cy="681990"/>
          </a:xfrm>
          <a:custGeom>
            <a:avLst/>
            <a:gdLst/>
            <a:ahLst/>
            <a:cxnLst/>
            <a:rect l="l" t="t" r="r" b="b"/>
            <a:pathLst>
              <a:path w="736600" h="681989">
                <a:moveTo>
                  <a:pt x="0" y="681939"/>
                </a:moveTo>
                <a:lnTo>
                  <a:pt x="736066" y="681939"/>
                </a:lnTo>
                <a:lnTo>
                  <a:pt x="736066" y="0"/>
                </a:lnTo>
                <a:lnTo>
                  <a:pt x="0" y="0"/>
                </a:lnTo>
                <a:lnTo>
                  <a:pt x="0" y="681939"/>
                </a:lnTo>
                <a:close/>
              </a:path>
            </a:pathLst>
          </a:custGeom>
          <a:ln w="108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5652801" y="4308476"/>
            <a:ext cx="68580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Commercial </a:t>
            </a:r>
            <a:r>
              <a:rPr sz="500" dirty="0">
                <a:latin typeface="Arial"/>
                <a:cs typeface="Arial"/>
              </a:rPr>
              <a:t>Items</a:t>
            </a:r>
            <a:r>
              <a:rPr sz="500" spc="-80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only</a:t>
            </a:r>
            <a:endParaRPr sz="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228700" y="4405896"/>
            <a:ext cx="83439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74345" algn="l"/>
              </a:tabLst>
            </a:pPr>
            <a:r>
              <a:rPr sz="500" dirty="0">
                <a:latin typeface="Arial"/>
                <a:cs typeface="Arial"/>
              </a:rPr>
              <a:t>Value	</a:t>
            </a:r>
            <a:r>
              <a:rPr sz="500" spc="5" dirty="0">
                <a:latin typeface="Arial"/>
                <a:cs typeface="Arial"/>
              </a:rPr>
              <a:t>HS </a:t>
            </a:r>
            <a:r>
              <a:rPr sz="500" dirty="0">
                <a:latin typeface="Arial"/>
                <a:cs typeface="Arial"/>
              </a:rPr>
              <a:t>Tariff</a:t>
            </a:r>
            <a:r>
              <a:rPr sz="500" spc="-8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N°</a:t>
            </a:r>
            <a:endParaRPr sz="5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150616" y="4405896"/>
            <a:ext cx="19875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Origin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347069" y="4990415"/>
            <a:ext cx="92773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Total </a:t>
            </a:r>
            <a:r>
              <a:rPr sz="500" spc="5" dirty="0">
                <a:latin typeface="Arial"/>
                <a:cs typeface="Arial"/>
              </a:rPr>
              <a:t>gross </a:t>
            </a:r>
            <a:r>
              <a:rPr sz="500" dirty="0">
                <a:latin typeface="Arial"/>
                <a:cs typeface="Arial"/>
              </a:rPr>
              <a:t>weight:     2,000</a:t>
            </a:r>
            <a:r>
              <a:rPr sz="500" spc="-75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KG</a:t>
            </a:r>
            <a:endParaRPr sz="5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87335" y="4405896"/>
            <a:ext cx="473075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2415" algn="l"/>
              </a:tabLst>
            </a:pPr>
            <a:r>
              <a:rPr sz="500" dirty="0">
                <a:latin typeface="Arial"/>
                <a:cs typeface="Arial"/>
              </a:rPr>
              <a:t>Qt</a:t>
            </a:r>
            <a:r>
              <a:rPr sz="500" spc="5" dirty="0">
                <a:latin typeface="Arial"/>
                <a:cs typeface="Arial"/>
              </a:rPr>
              <a:t>y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5" dirty="0">
                <a:latin typeface="Arial"/>
                <a:cs typeface="Arial"/>
              </a:rPr>
              <a:t>Net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kg</a:t>
            </a:r>
            <a:endParaRPr sz="500">
              <a:latin typeface="Arial"/>
              <a:cs typeface="Arial"/>
            </a:endParaRPr>
          </a:p>
          <a:p>
            <a:pPr marL="44450">
              <a:lnSpc>
                <a:spcPct val="100000"/>
              </a:lnSpc>
              <a:spcBef>
                <a:spcPts val="165"/>
              </a:spcBef>
              <a:tabLst>
                <a:tab pos="284480" algn="l"/>
              </a:tabLst>
            </a:pPr>
            <a:r>
              <a:rPr sz="500" spc="5" dirty="0">
                <a:latin typeface="Arial"/>
                <a:cs typeface="Arial"/>
              </a:rPr>
              <a:t>1	</a:t>
            </a:r>
            <a:r>
              <a:rPr sz="500" dirty="0">
                <a:latin typeface="Arial"/>
                <a:cs typeface="Arial"/>
              </a:rPr>
              <a:t>1,900</a:t>
            </a:r>
            <a:endParaRPr sz="5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192181" y="4503316"/>
            <a:ext cx="11620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CA</a:t>
            </a:r>
            <a:endParaRPr sz="5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407905" y="4990415"/>
            <a:ext cx="38989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Postage</a:t>
            </a:r>
            <a:r>
              <a:rPr sz="500" spc="-55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fee:</a:t>
            </a:r>
            <a:endParaRPr sz="5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347069" y="5087835"/>
            <a:ext cx="262318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073150" algn="l"/>
                <a:tab pos="1917700" algn="l"/>
              </a:tabLst>
            </a:pPr>
            <a:r>
              <a:rPr sz="500" dirty="0">
                <a:latin typeface="Arial"/>
                <a:cs typeface="Arial"/>
              </a:rPr>
              <a:t>Total </a:t>
            </a:r>
            <a:r>
              <a:rPr sz="500" spc="5" dirty="0">
                <a:latin typeface="Arial"/>
                <a:cs typeface="Arial"/>
              </a:rPr>
              <a:t>value:   250,00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5" dirty="0">
                <a:latin typeface="Arial"/>
                <a:cs typeface="Arial"/>
              </a:rPr>
              <a:t>EUR	</a:t>
            </a:r>
            <a:r>
              <a:rPr sz="500" dirty="0">
                <a:latin typeface="Arial"/>
                <a:cs typeface="Arial"/>
              </a:rPr>
              <a:t>Invoice:	Office </a:t>
            </a:r>
            <a:r>
              <a:rPr sz="500" spc="5" dirty="0">
                <a:latin typeface="Arial"/>
                <a:cs typeface="Arial"/>
              </a:rPr>
              <a:t>&amp; </a:t>
            </a:r>
            <a:r>
              <a:rPr sz="500" dirty="0">
                <a:latin typeface="Arial"/>
                <a:cs typeface="Arial"/>
              </a:rPr>
              <a:t>date of</a:t>
            </a:r>
            <a:r>
              <a:rPr sz="500" spc="-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posting:</a:t>
            </a:r>
            <a:endParaRPr sz="5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252210" y="4990415"/>
            <a:ext cx="92011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6900" algn="l"/>
              </a:tabLst>
            </a:pPr>
            <a:r>
              <a:rPr sz="500" spc="5" dirty="0">
                <a:latin typeface="Arial"/>
                <a:cs typeface="Arial"/>
              </a:rPr>
              <a:t>License:	</a:t>
            </a:r>
            <a:r>
              <a:rPr sz="500" dirty="0">
                <a:latin typeface="Arial"/>
                <a:cs typeface="Arial"/>
              </a:rPr>
              <a:t>Certificate:</a:t>
            </a:r>
            <a:endParaRPr sz="5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347134" y="4492275"/>
            <a:ext cx="299720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dirty="0">
                <a:latin typeface="Arial"/>
                <a:cs typeface="Arial"/>
              </a:rPr>
              <a:t>Ventilator</a:t>
            </a:r>
            <a:endParaRPr sz="5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4685782" y="4396656"/>
            <a:ext cx="0" cy="574040"/>
          </a:xfrm>
          <a:custGeom>
            <a:avLst/>
            <a:gdLst/>
            <a:ahLst/>
            <a:cxnLst/>
            <a:rect l="l" t="t" r="r" b="b"/>
            <a:pathLst>
              <a:path h="574039">
                <a:moveTo>
                  <a:pt x="0" y="0"/>
                </a:moveTo>
                <a:lnTo>
                  <a:pt x="0" y="573697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021341" y="4396656"/>
            <a:ext cx="0" cy="574040"/>
          </a:xfrm>
          <a:custGeom>
            <a:avLst/>
            <a:gdLst/>
            <a:ahLst/>
            <a:cxnLst/>
            <a:rect l="l" t="t" r="r" b="b"/>
            <a:pathLst>
              <a:path h="574039">
                <a:moveTo>
                  <a:pt x="0" y="0"/>
                </a:moveTo>
                <a:lnTo>
                  <a:pt x="0" y="573697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136259" y="4396656"/>
            <a:ext cx="0" cy="574040"/>
          </a:xfrm>
          <a:custGeom>
            <a:avLst/>
            <a:gdLst/>
            <a:ahLst/>
            <a:cxnLst/>
            <a:rect l="l" t="t" r="r" b="b"/>
            <a:pathLst>
              <a:path h="574039">
                <a:moveTo>
                  <a:pt x="0" y="0"/>
                </a:moveTo>
                <a:lnTo>
                  <a:pt x="0" y="573697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3347087" y="5552009"/>
            <a:ext cx="2942590" cy="22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0"/>
              </a:lnSpc>
            </a:pPr>
            <a:r>
              <a:rPr sz="300" spc="-5" dirty="0">
                <a:latin typeface="Arial"/>
                <a:cs typeface="Arial"/>
              </a:rPr>
              <a:t>[ ] I do not wish that </a:t>
            </a:r>
            <a:r>
              <a:rPr sz="300" spc="-10" dirty="0">
                <a:latin typeface="Arial"/>
                <a:cs typeface="Arial"/>
              </a:rPr>
              <a:t>my </a:t>
            </a:r>
            <a:r>
              <a:rPr sz="300" spc="-5" dirty="0">
                <a:latin typeface="Arial"/>
                <a:cs typeface="Arial"/>
              </a:rPr>
              <a:t>personal data and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personal data of </a:t>
            </a:r>
            <a:r>
              <a:rPr sz="300" spc="-10" dirty="0">
                <a:latin typeface="Arial"/>
                <a:cs typeface="Arial"/>
              </a:rPr>
              <a:t>the </a:t>
            </a:r>
            <a:r>
              <a:rPr sz="300" spc="-5" dirty="0">
                <a:latin typeface="Arial"/>
                <a:cs typeface="Arial"/>
              </a:rPr>
              <a:t>addressee be used by bpost </a:t>
            </a:r>
            <a:r>
              <a:rPr sz="300" spc="-10" dirty="0">
                <a:latin typeface="Arial"/>
                <a:cs typeface="Arial"/>
              </a:rPr>
              <a:t>&amp; </a:t>
            </a:r>
            <a:r>
              <a:rPr sz="300" spc="-5" dirty="0">
                <a:latin typeface="Arial"/>
                <a:cs typeface="Arial"/>
              </a:rPr>
              <a:t>its affiliates for providing us with information as </a:t>
            </a:r>
            <a:r>
              <a:rPr sz="300" spc="-10" dirty="0">
                <a:latin typeface="Arial"/>
                <a:cs typeface="Arial"/>
              </a:rPr>
              <a:t>to </a:t>
            </a:r>
            <a:r>
              <a:rPr sz="300" spc="-5" dirty="0">
                <a:latin typeface="Arial"/>
                <a:cs typeface="Arial"/>
              </a:rPr>
              <a:t>their  services</a:t>
            </a:r>
            <a:endParaRPr sz="300">
              <a:latin typeface="Arial"/>
              <a:cs typeface="Arial"/>
            </a:endParaRPr>
          </a:p>
          <a:p>
            <a:pPr marL="23495">
              <a:lnSpc>
                <a:spcPct val="100000"/>
              </a:lnSpc>
              <a:spcBef>
                <a:spcPts val="235"/>
              </a:spcBef>
            </a:pPr>
            <a:r>
              <a:rPr sz="500" dirty="0">
                <a:latin typeface="Arial"/>
                <a:cs typeface="Arial"/>
              </a:rPr>
              <a:t>Date </a:t>
            </a:r>
            <a:r>
              <a:rPr sz="500" spc="5" dirty="0">
                <a:latin typeface="Arial"/>
                <a:cs typeface="Arial"/>
              </a:rPr>
              <a:t>and sender </a:t>
            </a:r>
            <a:r>
              <a:rPr sz="500" dirty="0">
                <a:latin typeface="Arial"/>
                <a:cs typeface="Arial"/>
              </a:rPr>
              <a:t>signature:    </a:t>
            </a:r>
            <a:r>
              <a:rPr sz="500" spc="130" dirty="0">
                <a:latin typeface="Arial"/>
                <a:cs typeface="Arial"/>
              </a:rPr>
              <a:t> </a:t>
            </a:r>
            <a:r>
              <a:rPr sz="500" dirty="0">
                <a:latin typeface="Arial"/>
                <a:cs typeface="Arial"/>
              </a:rPr>
              <a:t>26/07/2018</a:t>
            </a:r>
            <a:endParaRPr sz="5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131280" y="4503316"/>
            <a:ext cx="866775" cy="9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0995" algn="l"/>
                <a:tab pos="636270" algn="l"/>
              </a:tabLst>
            </a:pPr>
            <a:r>
              <a:rPr sz="500" spc="5" dirty="0">
                <a:latin typeface="Arial"/>
                <a:cs typeface="Arial"/>
              </a:rPr>
              <a:t>250</a:t>
            </a:r>
            <a:r>
              <a:rPr sz="500" spc="-5" dirty="0">
                <a:latin typeface="Arial"/>
                <a:cs typeface="Arial"/>
              </a:rPr>
              <a:t>,</a:t>
            </a:r>
            <a:r>
              <a:rPr sz="500" spc="5" dirty="0">
                <a:latin typeface="Arial"/>
                <a:cs typeface="Arial"/>
              </a:rPr>
              <a:t>00</a:t>
            </a:r>
            <a:r>
              <a:rPr sz="500" dirty="0">
                <a:latin typeface="Arial"/>
                <a:cs typeface="Arial"/>
              </a:rPr>
              <a:t>	E</a:t>
            </a:r>
            <a:r>
              <a:rPr sz="500" spc="5" dirty="0">
                <a:latin typeface="Arial"/>
                <a:cs typeface="Arial"/>
              </a:rPr>
              <a:t>UR</a:t>
            </a:r>
            <a:r>
              <a:rPr sz="500" dirty="0">
                <a:latin typeface="Arial"/>
                <a:cs typeface="Arial"/>
              </a:rPr>
              <a:t>	</a:t>
            </a:r>
            <a:r>
              <a:rPr sz="500" spc="5" dirty="0">
                <a:latin typeface="Arial"/>
                <a:cs typeface="Arial"/>
              </a:rPr>
              <a:t>147852</a:t>
            </a:r>
            <a:endParaRPr sz="5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663519" y="1685427"/>
            <a:ext cx="67246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spc="-5" dirty="0">
                <a:latin typeface="Arial"/>
                <a:cs typeface="Arial"/>
              </a:rPr>
              <a:t>bpost</a:t>
            </a:r>
            <a:endParaRPr sz="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600" spc="-5" dirty="0">
                <a:latin typeface="Arial"/>
                <a:cs typeface="Arial"/>
              </a:rPr>
              <a:t>PB-PP |</a:t>
            </a:r>
            <a:r>
              <a:rPr sz="600" spc="-90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BPI-06412</a:t>
            </a:r>
            <a:endParaRPr sz="6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484269" y="1603949"/>
            <a:ext cx="0" cy="552450"/>
          </a:xfrm>
          <a:custGeom>
            <a:avLst/>
            <a:gdLst/>
            <a:ahLst/>
            <a:cxnLst/>
            <a:rect l="l" t="t" r="r" b="b"/>
            <a:pathLst>
              <a:path h="552450">
                <a:moveTo>
                  <a:pt x="0" y="0"/>
                </a:moveTo>
                <a:lnTo>
                  <a:pt x="0" y="552043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484269" y="2188469"/>
            <a:ext cx="0" cy="563245"/>
          </a:xfrm>
          <a:custGeom>
            <a:avLst/>
            <a:gdLst/>
            <a:ahLst/>
            <a:cxnLst/>
            <a:rect l="l" t="t" r="r" b="b"/>
            <a:pathLst>
              <a:path h="563244">
                <a:moveTo>
                  <a:pt x="0" y="0"/>
                </a:moveTo>
                <a:lnTo>
                  <a:pt x="0" y="562876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38139" y="3698480"/>
            <a:ext cx="3030855" cy="0"/>
          </a:xfrm>
          <a:custGeom>
            <a:avLst/>
            <a:gdLst/>
            <a:ahLst/>
            <a:cxnLst/>
            <a:rect l="l" t="t" r="r" b="b"/>
            <a:pathLst>
              <a:path w="3030854">
                <a:moveTo>
                  <a:pt x="0" y="0"/>
                </a:moveTo>
                <a:lnTo>
                  <a:pt x="3030842" y="0"/>
                </a:lnTo>
              </a:path>
            </a:pathLst>
          </a:custGeom>
          <a:ln w="54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>
            <a:spLocks noGrp="1"/>
          </p:cNvSpPr>
          <p:nvPr>
            <p:ph type="title"/>
          </p:nvPr>
        </p:nvSpPr>
        <p:spPr>
          <a:xfrm>
            <a:off x="707299" y="328382"/>
            <a:ext cx="4387215" cy="4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CN22</a:t>
            </a:r>
            <a:endParaRPr dirty="0"/>
          </a:p>
        </p:txBody>
      </p:sp>
      <p:sp>
        <p:nvSpPr>
          <p:cNvPr id="86" name="object 86"/>
          <p:cNvSpPr/>
          <p:nvPr/>
        </p:nvSpPr>
        <p:spPr>
          <a:xfrm>
            <a:off x="746795" y="2197791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23809" y="2197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746589" y="2197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723809" y="23882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746589" y="23882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723809" y="257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746589" y="2578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723809" y="2959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2746589" y="29597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723809" y="31502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746589" y="31502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1211299" y="1774001"/>
            <a:ext cx="1106334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Per</a:t>
            </a:r>
            <a:r>
              <a:rPr sz="1300" b="1" spc="-10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300" b="1" dirty="0">
                <a:solidFill>
                  <a:srgbClr val="5A5A5F"/>
                </a:solidFill>
                <a:latin typeface="Arial"/>
                <a:cs typeface="Arial"/>
              </a:rPr>
              <a:t>shipment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07299" y="2183102"/>
            <a:ext cx="2040889" cy="3860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599"/>
              </a:lnSpc>
              <a:tabLst>
                <a:tab pos="2027555" algn="l"/>
              </a:tabLst>
            </a:pPr>
            <a:r>
              <a:rPr sz="1100" spc="-25" dirty="0">
                <a:solidFill>
                  <a:srgbClr val="5A5A5F"/>
                </a:solidFill>
                <a:latin typeface="Arial"/>
                <a:cs typeface="Arial"/>
              </a:rPr>
              <a:t>C</a:t>
            </a:r>
            <a:r>
              <a:rPr sz="1100" u="dash" spc="-25" dirty="0">
                <a:solidFill>
                  <a:srgbClr val="5A5A5F"/>
                </a:solidFill>
                <a:latin typeface="Arial"/>
                <a:cs typeface="Arial"/>
              </a:rPr>
              <a:t>ategory (</a:t>
            </a:r>
            <a:r>
              <a:rPr lang="en-US" sz="1100" u="dash" spc="-25" dirty="0">
                <a:solidFill>
                  <a:srgbClr val="5A5A5F"/>
                </a:solidFill>
                <a:latin typeface="Arial"/>
                <a:cs typeface="Arial"/>
              </a:rPr>
              <a:t>goods/</a:t>
            </a:r>
            <a:r>
              <a:rPr sz="1100" u="dash" spc="-25" dirty="0">
                <a:solidFill>
                  <a:srgbClr val="5A5A5F"/>
                </a:solidFill>
                <a:latin typeface="Arial"/>
                <a:cs typeface="Arial"/>
              </a:rPr>
              <a:t>documents)  </a:t>
            </a:r>
            <a:r>
              <a:rPr lang="nl-BE" sz="1100" spc="-20" dirty="0">
                <a:solidFill>
                  <a:srgbClr val="5A5A5F"/>
                </a:solidFill>
                <a:latin typeface="Arial"/>
                <a:cs typeface="Arial"/>
              </a:rPr>
              <a:t>V</a:t>
            </a:r>
            <a:r>
              <a:rPr lang="nl-BE" sz="1100" u="dash" spc="-20" dirty="0">
                <a:solidFill>
                  <a:srgbClr val="5A5A5F"/>
                </a:solidFill>
                <a:latin typeface="Arial"/>
                <a:cs typeface="Arial"/>
              </a:rPr>
              <a:t>alue</a:t>
            </a:r>
            <a:r>
              <a:rPr sz="1100" u="dash" spc="-20" dirty="0">
                <a:solidFill>
                  <a:srgbClr val="5A5A5F"/>
                </a:solidFill>
                <a:latin typeface="Arial"/>
                <a:cs typeface="Arial"/>
              </a:rPr>
              <a:t>	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07299" y="2586952"/>
            <a:ext cx="119316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Sender’s</a:t>
            </a:r>
            <a:r>
              <a:rPr sz="1100" spc="-8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signature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46795" y="381149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07299" y="2754536"/>
            <a:ext cx="2040889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700"/>
              </a:lnSpc>
              <a:tabLst>
                <a:tab pos="2027555" algn="l"/>
              </a:tabLst>
            </a:pP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(</a:t>
            </a:r>
            <a:r>
              <a:rPr sz="1100" u="dash" dirty="0">
                <a:solidFill>
                  <a:srgbClr val="5A5A5F"/>
                </a:solidFill>
                <a:latin typeface="Arial"/>
                <a:cs typeface="Arial"/>
              </a:rPr>
              <a:t>to</a:t>
            </a:r>
            <a:r>
              <a:rPr sz="1100" u="dash" spc="-5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u="dash" dirty="0">
                <a:solidFill>
                  <a:srgbClr val="5A5A5F"/>
                </a:solidFill>
                <a:latin typeface="Arial"/>
                <a:cs typeface="Arial"/>
              </a:rPr>
              <a:t>certify</a:t>
            </a:r>
            <a:r>
              <a:rPr sz="1100" u="dash" spc="-5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u="dash" spc="-5" dirty="0">
                <a:solidFill>
                  <a:srgbClr val="5A5A5F"/>
                </a:solidFill>
                <a:latin typeface="Arial"/>
                <a:cs typeface="Arial"/>
              </a:rPr>
              <a:t>declaration) </a:t>
            </a:r>
            <a:r>
              <a:rPr sz="1100" u="dash" dirty="0">
                <a:solidFill>
                  <a:srgbClr val="5A5A5F"/>
                </a:solidFill>
                <a:latin typeface="Arial"/>
                <a:cs typeface="Arial"/>
              </a:rPr>
              <a:t>	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          </a:t>
            </a:r>
            <a:r>
              <a:rPr sz="1100" spc="5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D</a:t>
            </a:r>
            <a:r>
              <a:rPr sz="1100" u="dash" spc="-5" dirty="0">
                <a:solidFill>
                  <a:srgbClr val="5A5A5F"/>
                </a:solidFill>
                <a:latin typeface="Arial"/>
                <a:cs typeface="Arial"/>
              </a:rPr>
              <a:t>ate	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23809" y="3811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746589" y="3811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46795" y="400199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23809" y="40019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46589" y="40019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46795" y="4211056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3809" y="4192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746589" y="4192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46795" y="438299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3809" y="43829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746589" y="43829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46795" y="457349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23809" y="4573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46589" y="457349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1211298" y="3387700"/>
            <a:ext cx="1536889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nl-BE" sz="1300" b="1" dirty="0">
                <a:solidFill>
                  <a:srgbClr val="5A5A5F"/>
                </a:solidFill>
                <a:latin typeface="Arial"/>
                <a:cs typeface="Arial"/>
              </a:rPr>
              <a:t>Contents- per item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687733" y="3787885"/>
            <a:ext cx="241040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Description as detailed as possible</a:t>
            </a:r>
            <a:endParaRPr lang="en-US" sz="1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07299" y="4010152"/>
            <a:ext cx="54610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Quantity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07299" y="4200702"/>
            <a:ext cx="45783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5A5A5F"/>
                </a:solidFill>
                <a:latin typeface="Arial"/>
                <a:cs typeface="Arial"/>
              </a:rPr>
              <a:t>W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eight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07299" y="4391253"/>
            <a:ext cx="372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5A5A5F"/>
                </a:solidFill>
                <a:latin typeface="Arial"/>
                <a:cs typeface="Arial"/>
              </a:rPr>
              <a:t>Value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746795" y="5263191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23809" y="5263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746589" y="5263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00379" y="624205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23809" y="5644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746589" y="56441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0056" y="6070160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23809" y="58346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2746589" y="583469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211299" y="4839401"/>
            <a:ext cx="1071903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Per</a:t>
            </a:r>
            <a:r>
              <a:rPr sz="1300" b="1" spc="-10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300" b="1" dirty="0">
                <a:solidFill>
                  <a:srgbClr val="5A5A5F"/>
                </a:solidFill>
                <a:latin typeface="Arial"/>
                <a:cs typeface="Arial"/>
              </a:rPr>
              <a:t>shipment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07298" y="5248334"/>
            <a:ext cx="2051577" cy="5629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700"/>
              </a:lnSpc>
            </a:pPr>
            <a:r>
              <a:rPr sz="1100" spc="-10" dirty="0">
                <a:solidFill>
                  <a:srgbClr val="5A5A5F"/>
                </a:solidFill>
                <a:latin typeface="Arial"/>
                <a:cs typeface="Arial"/>
              </a:rPr>
              <a:t>Trade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tariff</a:t>
            </a:r>
            <a:r>
              <a:rPr sz="1100" spc="-8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(Harmonised  System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or HS)</a:t>
            </a:r>
            <a:r>
              <a:rPr sz="1100" spc="-8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code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for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each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item of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shipments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87734" y="6070160"/>
            <a:ext cx="162496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Country of origin of</a:t>
            </a:r>
            <a:r>
              <a:rPr sz="1100" spc="-6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goods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719994" y="1692005"/>
            <a:ext cx="369570" cy="369570"/>
          </a:xfrm>
          <a:custGeom>
            <a:avLst/>
            <a:gdLst/>
            <a:ahLst/>
            <a:cxnLst/>
            <a:rect l="l" t="t" r="r" b="b"/>
            <a:pathLst>
              <a:path w="369569" h="369569">
                <a:moveTo>
                  <a:pt x="184505" y="0"/>
                </a:moveTo>
                <a:lnTo>
                  <a:pt x="135459" y="6590"/>
                </a:lnTo>
                <a:lnTo>
                  <a:pt x="91385" y="25188"/>
                </a:lnTo>
                <a:lnTo>
                  <a:pt x="54043" y="54036"/>
                </a:lnTo>
                <a:lnTo>
                  <a:pt x="25192" y="91376"/>
                </a:lnTo>
                <a:lnTo>
                  <a:pt x="6591" y="135447"/>
                </a:lnTo>
                <a:lnTo>
                  <a:pt x="0" y="184492"/>
                </a:lnTo>
                <a:lnTo>
                  <a:pt x="6591" y="233543"/>
                </a:lnTo>
                <a:lnTo>
                  <a:pt x="25192" y="277618"/>
                </a:lnTo>
                <a:lnTo>
                  <a:pt x="54043" y="314960"/>
                </a:lnTo>
                <a:lnTo>
                  <a:pt x="91385" y="343809"/>
                </a:lnTo>
                <a:lnTo>
                  <a:pt x="135459" y="362408"/>
                </a:lnTo>
                <a:lnTo>
                  <a:pt x="184505" y="368998"/>
                </a:lnTo>
                <a:lnTo>
                  <a:pt x="233551" y="362408"/>
                </a:lnTo>
                <a:lnTo>
                  <a:pt x="277625" y="343809"/>
                </a:lnTo>
                <a:lnTo>
                  <a:pt x="314967" y="314960"/>
                </a:lnTo>
                <a:lnTo>
                  <a:pt x="343819" y="277618"/>
                </a:lnTo>
                <a:lnTo>
                  <a:pt x="362419" y="233543"/>
                </a:lnTo>
                <a:lnTo>
                  <a:pt x="369011" y="184492"/>
                </a:lnTo>
                <a:lnTo>
                  <a:pt x="362419" y="135447"/>
                </a:lnTo>
                <a:lnTo>
                  <a:pt x="343819" y="91376"/>
                </a:lnTo>
                <a:lnTo>
                  <a:pt x="314967" y="54036"/>
                </a:lnTo>
                <a:lnTo>
                  <a:pt x="277625" y="25188"/>
                </a:lnTo>
                <a:lnTo>
                  <a:pt x="233551" y="6590"/>
                </a:lnTo>
                <a:lnTo>
                  <a:pt x="184505" y="0"/>
                </a:lnTo>
                <a:close/>
              </a:path>
            </a:pathLst>
          </a:custGeom>
          <a:solidFill>
            <a:srgbClr val="009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19994" y="4759205"/>
            <a:ext cx="369570" cy="369570"/>
          </a:xfrm>
          <a:custGeom>
            <a:avLst/>
            <a:gdLst/>
            <a:ahLst/>
            <a:cxnLst/>
            <a:rect l="l" t="t" r="r" b="b"/>
            <a:pathLst>
              <a:path w="369569" h="369570">
                <a:moveTo>
                  <a:pt x="184505" y="0"/>
                </a:moveTo>
                <a:lnTo>
                  <a:pt x="135459" y="6590"/>
                </a:lnTo>
                <a:lnTo>
                  <a:pt x="91385" y="25188"/>
                </a:lnTo>
                <a:lnTo>
                  <a:pt x="54043" y="54036"/>
                </a:lnTo>
                <a:lnTo>
                  <a:pt x="25192" y="91376"/>
                </a:lnTo>
                <a:lnTo>
                  <a:pt x="6591" y="135447"/>
                </a:lnTo>
                <a:lnTo>
                  <a:pt x="0" y="184492"/>
                </a:lnTo>
                <a:lnTo>
                  <a:pt x="6591" y="233543"/>
                </a:lnTo>
                <a:lnTo>
                  <a:pt x="25192" y="277618"/>
                </a:lnTo>
                <a:lnTo>
                  <a:pt x="54043" y="314960"/>
                </a:lnTo>
                <a:lnTo>
                  <a:pt x="91385" y="343809"/>
                </a:lnTo>
                <a:lnTo>
                  <a:pt x="135459" y="362408"/>
                </a:lnTo>
                <a:lnTo>
                  <a:pt x="184505" y="368998"/>
                </a:lnTo>
                <a:lnTo>
                  <a:pt x="233551" y="362408"/>
                </a:lnTo>
                <a:lnTo>
                  <a:pt x="277625" y="343809"/>
                </a:lnTo>
                <a:lnTo>
                  <a:pt x="314967" y="314960"/>
                </a:lnTo>
                <a:lnTo>
                  <a:pt x="343819" y="277618"/>
                </a:lnTo>
                <a:lnTo>
                  <a:pt x="362419" y="233543"/>
                </a:lnTo>
                <a:lnTo>
                  <a:pt x="369011" y="184492"/>
                </a:lnTo>
                <a:lnTo>
                  <a:pt x="362419" y="135447"/>
                </a:lnTo>
                <a:lnTo>
                  <a:pt x="343819" y="91376"/>
                </a:lnTo>
                <a:lnTo>
                  <a:pt x="314967" y="54036"/>
                </a:lnTo>
                <a:lnTo>
                  <a:pt x="277625" y="25188"/>
                </a:lnTo>
                <a:lnTo>
                  <a:pt x="233551" y="6590"/>
                </a:lnTo>
                <a:lnTo>
                  <a:pt x="184505" y="0"/>
                </a:lnTo>
                <a:close/>
              </a:path>
            </a:pathLst>
          </a:custGeom>
          <a:solidFill>
            <a:srgbClr val="009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19994" y="3315605"/>
            <a:ext cx="369011" cy="368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87626" y="1766435"/>
            <a:ext cx="233679" cy="107950"/>
          </a:xfrm>
          <a:custGeom>
            <a:avLst/>
            <a:gdLst/>
            <a:ahLst/>
            <a:cxnLst/>
            <a:rect l="l" t="t" r="r" b="b"/>
            <a:pathLst>
              <a:path w="233680" h="107950">
                <a:moveTo>
                  <a:pt x="7264" y="50495"/>
                </a:moveTo>
                <a:lnTo>
                  <a:pt x="0" y="53835"/>
                </a:lnTo>
                <a:lnTo>
                  <a:pt x="7251" y="57200"/>
                </a:lnTo>
                <a:lnTo>
                  <a:pt x="108915" y="104457"/>
                </a:lnTo>
                <a:lnTo>
                  <a:pt x="116154" y="107835"/>
                </a:lnTo>
                <a:lnTo>
                  <a:pt x="123380" y="104419"/>
                </a:lnTo>
                <a:lnTo>
                  <a:pt x="226072" y="55816"/>
                </a:lnTo>
                <a:lnTo>
                  <a:pt x="233286" y="52400"/>
                </a:lnTo>
                <a:lnTo>
                  <a:pt x="226009" y="49123"/>
                </a:lnTo>
                <a:lnTo>
                  <a:pt x="124409" y="3289"/>
                </a:lnTo>
                <a:lnTo>
                  <a:pt x="117119" y="0"/>
                </a:lnTo>
                <a:lnTo>
                  <a:pt x="109867" y="3340"/>
                </a:lnTo>
                <a:lnTo>
                  <a:pt x="7264" y="50495"/>
                </a:lnTo>
                <a:close/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91749" y="1819548"/>
            <a:ext cx="225425" cy="167640"/>
          </a:xfrm>
          <a:custGeom>
            <a:avLst/>
            <a:gdLst/>
            <a:ahLst/>
            <a:cxnLst/>
            <a:rect l="l" t="t" r="r" b="b"/>
            <a:pathLst>
              <a:path w="225425" h="167639">
                <a:moveTo>
                  <a:pt x="0" y="0"/>
                </a:moveTo>
                <a:lnTo>
                  <a:pt x="0" y="105943"/>
                </a:lnTo>
                <a:lnTo>
                  <a:pt x="0" y="113931"/>
                </a:lnTo>
                <a:lnTo>
                  <a:pt x="7213" y="117348"/>
                </a:lnTo>
                <a:lnTo>
                  <a:pt x="104825" y="163664"/>
                </a:lnTo>
                <a:lnTo>
                  <a:pt x="112039" y="167081"/>
                </a:lnTo>
                <a:lnTo>
                  <a:pt x="119265" y="163690"/>
                </a:lnTo>
                <a:lnTo>
                  <a:pt x="217627" y="117335"/>
                </a:lnTo>
                <a:lnTo>
                  <a:pt x="224853" y="113931"/>
                </a:lnTo>
                <a:lnTo>
                  <a:pt x="224853" y="105943"/>
                </a:lnTo>
                <a:lnTo>
                  <a:pt x="224853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935847" y="1894733"/>
            <a:ext cx="55880" cy="25400"/>
          </a:xfrm>
          <a:custGeom>
            <a:avLst/>
            <a:gdLst/>
            <a:ahLst/>
            <a:cxnLst/>
            <a:rect l="l" t="t" r="r" b="b"/>
            <a:pathLst>
              <a:path w="55880" h="25400">
                <a:moveTo>
                  <a:pt x="0" y="25311"/>
                </a:moveTo>
                <a:lnTo>
                  <a:pt x="55740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849102" y="1792113"/>
            <a:ext cx="110489" cy="53340"/>
          </a:xfrm>
          <a:custGeom>
            <a:avLst/>
            <a:gdLst/>
            <a:ahLst/>
            <a:cxnLst/>
            <a:rect l="l" t="t" r="r" b="b"/>
            <a:pathLst>
              <a:path w="110490" h="53339">
                <a:moveTo>
                  <a:pt x="0" y="0"/>
                </a:moveTo>
                <a:lnTo>
                  <a:pt x="109956" y="53301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903513" y="1874949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118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87626" y="4833634"/>
            <a:ext cx="233679" cy="107950"/>
          </a:xfrm>
          <a:custGeom>
            <a:avLst/>
            <a:gdLst/>
            <a:ahLst/>
            <a:cxnLst/>
            <a:rect l="l" t="t" r="r" b="b"/>
            <a:pathLst>
              <a:path w="233680" h="107950">
                <a:moveTo>
                  <a:pt x="7264" y="50495"/>
                </a:moveTo>
                <a:lnTo>
                  <a:pt x="0" y="53835"/>
                </a:lnTo>
                <a:lnTo>
                  <a:pt x="7251" y="57200"/>
                </a:lnTo>
                <a:lnTo>
                  <a:pt x="108915" y="104457"/>
                </a:lnTo>
                <a:lnTo>
                  <a:pt x="116154" y="107835"/>
                </a:lnTo>
                <a:lnTo>
                  <a:pt x="123380" y="104419"/>
                </a:lnTo>
                <a:lnTo>
                  <a:pt x="226072" y="55816"/>
                </a:lnTo>
                <a:lnTo>
                  <a:pt x="233286" y="52400"/>
                </a:lnTo>
                <a:lnTo>
                  <a:pt x="226009" y="49123"/>
                </a:lnTo>
                <a:lnTo>
                  <a:pt x="124409" y="3289"/>
                </a:lnTo>
                <a:lnTo>
                  <a:pt x="117119" y="0"/>
                </a:lnTo>
                <a:lnTo>
                  <a:pt x="109867" y="3340"/>
                </a:lnTo>
                <a:lnTo>
                  <a:pt x="7264" y="50495"/>
                </a:lnTo>
                <a:close/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91749" y="4886746"/>
            <a:ext cx="225425" cy="167640"/>
          </a:xfrm>
          <a:custGeom>
            <a:avLst/>
            <a:gdLst/>
            <a:ahLst/>
            <a:cxnLst/>
            <a:rect l="l" t="t" r="r" b="b"/>
            <a:pathLst>
              <a:path w="225425" h="167639">
                <a:moveTo>
                  <a:pt x="0" y="0"/>
                </a:moveTo>
                <a:lnTo>
                  <a:pt x="0" y="105943"/>
                </a:lnTo>
                <a:lnTo>
                  <a:pt x="0" y="113931"/>
                </a:lnTo>
                <a:lnTo>
                  <a:pt x="7213" y="117348"/>
                </a:lnTo>
                <a:lnTo>
                  <a:pt x="104825" y="163664"/>
                </a:lnTo>
                <a:lnTo>
                  <a:pt x="112039" y="167081"/>
                </a:lnTo>
                <a:lnTo>
                  <a:pt x="119265" y="163690"/>
                </a:lnTo>
                <a:lnTo>
                  <a:pt x="217627" y="117335"/>
                </a:lnTo>
                <a:lnTo>
                  <a:pt x="224853" y="113931"/>
                </a:lnTo>
                <a:lnTo>
                  <a:pt x="224853" y="105943"/>
                </a:lnTo>
                <a:lnTo>
                  <a:pt x="224853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935847" y="4961932"/>
            <a:ext cx="55880" cy="25400"/>
          </a:xfrm>
          <a:custGeom>
            <a:avLst/>
            <a:gdLst/>
            <a:ahLst/>
            <a:cxnLst/>
            <a:rect l="l" t="t" r="r" b="b"/>
            <a:pathLst>
              <a:path w="55880" h="25400">
                <a:moveTo>
                  <a:pt x="0" y="25311"/>
                </a:moveTo>
                <a:lnTo>
                  <a:pt x="55740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49102" y="4859312"/>
            <a:ext cx="110489" cy="53340"/>
          </a:xfrm>
          <a:custGeom>
            <a:avLst/>
            <a:gdLst/>
            <a:ahLst/>
            <a:cxnLst/>
            <a:rect l="l" t="t" r="r" b="b"/>
            <a:pathLst>
              <a:path w="110490" h="53339">
                <a:moveTo>
                  <a:pt x="0" y="0"/>
                </a:moveTo>
                <a:lnTo>
                  <a:pt x="109956" y="53301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03513" y="4942147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118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2689199" y="1876505"/>
            <a:ext cx="1127125" cy="2220595"/>
          </a:xfrm>
          <a:custGeom>
            <a:avLst/>
            <a:gdLst/>
            <a:ahLst/>
            <a:cxnLst/>
            <a:rect l="l" t="t" r="r" b="b"/>
            <a:pathLst>
              <a:path w="1127125" h="2220595">
                <a:moveTo>
                  <a:pt x="0" y="0"/>
                </a:moveTo>
                <a:lnTo>
                  <a:pt x="974394" y="0"/>
                </a:lnTo>
                <a:lnTo>
                  <a:pt x="1062501" y="2381"/>
                </a:lnTo>
                <a:lnTo>
                  <a:pt x="1107744" y="19050"/>
                </a:lnTo>
                <a:lnTo>
                  <a:pt x="1124413" y="64293"/>
                </a:lnTo>
                <a:lnTo>
                  <a:pt x="1126794" y="152400"/>
                </a:lnTo>
                <a:lnTo>
                  <a:pt x="1126794" y="2220099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790599" y="4071206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7"/>
                </a:lnTo>
                <a:lnTo>
                  <a:pt x="7437" y="7442"/>
                </a:lnTo>
                <a:lnTo>
                  <a:pt x="1995" y="15516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6"/>
                </a:lnTo>
                <a:lnTo>
                  <a:pt x="43362" y="7442"/>
                </a:lnTo>
                <a:lnTo>
                  <a:pt x="35289" y="1997"/>
                </a:lnTo>
                <a:lnTo>
                  <a:pt x="25400" y="0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89199" y="3500106"/>
            <a:ext cx="946785" cy="888365"/>
          </a:xfrm>
          <a:custGeom>
            <a:avLst/>
            <a:gdLst/>
            <a:ahLst/>
            <a:cxnLst/>
            <a:rect l="l" t="t" r="r" b="b"/>
            <a:pathLst>
              <a:path w="946785" h="888364">
                <a:moveTo>
                  <a:pt x="0" y="0"/>
                </a:moveTo>
                <a:lnTo>
                  <a:pt x="794397" y="0"/>
                </a:lnTo>
                <a:lnTo>
                  <a:pt x="882503" y="2381"/>
                </a:lnTo>
                <a:lnTo>
                  <a:pt x="927747" y="19050"/>
                </a:lnTo>
                <a:lnTo>
                  <a:pt x="944416" y="64293"/>
                </a:lnTo>
                <a:lnTo>
                  <a:pt x="946797" y="152400"/>
                </a:lnTo>
                <a:lnTo>
                  <a:pt x="946797" y="888098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610599" y="4362803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7"/>
                </a:lnTo>
                <a:lnTo>
                  <a:pt x="7437" y="7442"/>
                </a:lnTo>
                <a:lnTo>
                  <a:pt x="1995" y="15516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6"/>
                </a:lnTo>
                <a:lnTo>
                  <a:pt x="43362" y="7442"/>
                </a:lnTo>
                <a:lnTo>
                  <a:pt x="35289" y="1997"/>
                </a:lnTo>
                <a:lnTo>
                  <a:pt x="25400" y="0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2689199" y="4403004"/>
            <a:ext cx="3186430" cy="547370"/>
          </a:xfrm>
          <a:custGeom>
            <a:avLst/>
            <a:gdLst/>
            <a:ahLst/>
            <a:cxnLst/>
            <a:rect l="l" t="t" r="r" b="b"/>
            <a:pathLst>
              <a:path w="3186429" h="547370">
                <a:moveTo>
                  <a:pt x="0" y="547052"/>
                </a:moveTo>
                <a:lnTo>
                  <a:pt x="3033598" y="547052"/>
                </a:lnTo>
                <a:lnTo>
                  <a:pt x="3121704" y="544671"/>
                </a:lnTo>
                <a:lnTo>
                  <a:pt x="3166948" y="528002"/>
                </a:lnTo>
                <a:lnTo>
                  <a:pt x="3183616" y="482758"/>
                </a:lnTo>
                <a:lnTo>
                  <a:pt x="3185998" y="394652"/>
                </a:lnTo>
                <a:lnTo>
                  <a:pt x="3185998" y="0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849800" y="4377606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7"/>
                </a:lnTo>
                <a:lnTo>
                  <a:pt x="7437" y="7442"/>
                </a:lnTo>
                <a:lnTo>
                  <a:pt x="1995" y="15516"/>
                </a:lnTo>
                <a:lnTo>
                  <a:pt x="0" y="25399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799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399"/>
                </a:lnTo>
                <a:lnTo>
                  <a:pt x="48804" y="15516"/>
                </a:lnTo>
                <a:lnTo>
                  <a:pt x="43362" y="7442"/>
                </a:lnTo>
                <a:lnTo>
                  <a:pt x="35289" y="1997"/>
                </a:lnTo>
                <a:lnTo>
                  <a:pt x="25400" y="0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 txBox="1"/>
          <p:nvPr/>
        </p:nvSpPr>
        <p:spPr>
          <a:xfrm>
            <a:off x="6800100" y="1811594"/>
            <a:ext cx="4210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5A5A5F"/>
                </a:solidFill>
                <a:latin typeface="Arial"/>
                <a:cs typeface="Arial"/>
              </a:rPr>
              <a:t>Notes: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4" name="object 15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155" name="object 15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153" name="object 153"/>
          <p:cNvSpPr txBox="1"/>
          <p:nvPr/>
        </p:nvSpPr>
        <p:spPr>
          <a:xfrm>
            <a:off x="6800100" y="1963994"/>
            <a:ext cx="1745414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marR="287655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All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data</a:t>
            </a:r>
            <a:r>
              <a:rPr sz="1000" spc="-9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needs 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be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submitted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 electronically</a:t>
            </a:r>
            <a:endParaRPr lang="en-US" sz="1000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marR="287655">
              <a:lnSpc>
                <a:spcPct val="100000"/>
              </a:lnSpc>
              <a:buClr>
                <a:srgbClr val="EF2637"/>
              </a:buClr>
              <a:tabLst>
                <a:tab pos="156845" algn="l"/>
              </a:tabLst>
            </a:pPr>
            <a:endParaRPr sz="1000" dirty="0">
              <a:latin typeface="Arial"/>
              <a:cs typeface="Arial"/>
            </a:endParaRPr>
          </a:p>
          <a:p>
            <a:pPr marL="156210" marR="5080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Still, t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he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CN22/CN23 label  needs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be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affixed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on</a:t>
            </a:r>
            <a:r>
              <a:rPr sz="1000" spc="-5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the 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outside of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the </a:t>
            </a:r>
            <a:r>
              <a:rPr lang="nl-BE" sz="1000" spc="-5" dirty="0">
                <a:solidFill>
                  <a:srgbClr val="5A5A5F"/>
                </a:solidFill>
                <a:latin typeface="Arial"/>
                <a:cs typeface="Arial"/>
              </a:rPr>
              <a:t>shipment</a:t>
            </a:r>
          </a:p>
          <a:p>
            <a:pPr marL="156210" marR="5080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endParaRPr lang="nl-BE" sz="1000" spc="-5" dirty="0">
              <a:solidFill>
                <a:srgbClr val="5A5A5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26349" y="64826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17647" y="64826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71548" y="6604473"/>
            <a:ext cx="0" cy="95885"/>
          </a:xfrm>
          <a:custGeom>
            <a:avLst/>
            <a:gdLst/>
            <a:ahLst/>
            <a:cxnLst/>
            <a:rect l="l" t="t" r="r" b="b"/>
            <a:pathLst>
              <a:path h="95884">
                <a:moveTo>
                  <a:pt x="0" y="95631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71548" y="67383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71548" y="658535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1C2E4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9144000" cy="1116330"/>
          </a:xfrm>
          <a:custGeom>
            <a:avLst/>
            <a:gdLst/>
            <a:ahLst/>
            <a:cxnLst/>
            <a:rect l="l" t="t" r="r" b="b"/>
            <a:pathLst>
              <a:path w="9144000" h="1116330">
                <a:moveTo>
                  <a:pt x="0" y="1115999"/>
                </a:moveTo>
                <a:lnTo>
                  <a:pt x="9144000" y="1115999"/>
                </a:lnTo>
                <a:lnTo>
                  <a:pt x="9144000" y="0"/>
                </a:lnTo>
                <a:lnTo>
                  <a:pt x="0" y="0"/>
                </a:lnTo>
                <a:lnTo>
                  <a:pt x="0" y="1115999"/>
                </a:lnTo>
                <a:close/>
              </a:path>
            </a:pathLst>
          </a:custGeom>
          <a:solidFill>
            <a:srgbClr val="1C2E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14679" y="385992"/>
            <a:ext cx="330835" cy="344170"/>
          </a:xfrm>
          <a:custGeom>
            <a:avLst/>
            <a:gdLst/>
            <a:ahLst/>
            <a:cxnLst/>
            <a:rect l="l" t="t" r="r" b="b"/>
            <a:pathLst>
              <a:path w="330834" h="344170">
                <a:moveTo>
                  <a:pt x="163728" y="0"/>
                </a:moveTo>
                <a:lnTo>
                  <a:pt x="0" y="60324"/>
                </a:lnTo>
                <a:lnTo>
                  <a:pt x="0" y="247522"/>
                </a:lnTo>
                <a:lnTo>
                  <a:pt x="155651" y="344017"/>
                </a:lnTo>
                <a:lnTo>
                  <a:pt x="210779" y="314210"/>
                </a:lnTo>
                <a:lnTo>
                  <a:pt x="166344" y="314210"/>
                </a:lnTo>
                <a:lnTo>
                  <a:pt x="166344" y="312673"/>
                </a:lnTo>
                <a:lnTo>
                  <a:pt x="145199" y="312673"/>
                </a:lnTo>
                <a:lnTo>
                  <a:pt x="21132" y="235750"/>
                </a:lnTo>
                <a:lnTo>
                  <a:pt x="21132" y="85128"/>
                </a:lnTo>
                <a:lnTo>
                  <a:pt x="66822" y="85128"/>
                </a:lnTo>
                <a:lnTo>
                  <a:pt x="36614" y="69367"/>
                </a:lnTo>
                <a:lnTo>
                  <a:pt x="163398" y="22656"/>
                </a:lnTo>
                <a:lnTo>
                  <a:pt x="220069" y="22656"/>
                </a:lnTo>
                <a:lnTo>
                  <a:pt x="163728" y="0"/>
                </a:lnTo>
                <a:close/>
              </a:path>
              <a:path w="330834" h="344170">
                <a:moveTo>
                  <a:pt x="219328" y="285559"/>
                </a:moveTo>
                <a:lnTo>
                  <a:pt x="166344" y="314210"/>
                </a:lnTo>
                <a:lnTo>
                  <a:pt x="210779" y="314210"/>
                </a:lnTo>
                <a:lnTo>
                  <a:pt x="219328" y="309587"/>
                </a:lnTo>
                <a:lnTo>
                  <a:pt x="219328" y="285559"/>
                </a:lnTo>
                <a:close/>
              </a:path>
              <a:path w="330834" h="344170">
                <a:moveTo>
                  <a:pt x="138134" y="122339"/>
                </a:moveTo>
                <a:lnTo>
                  <a:pt x="92443" y="122339"/>
                </a:lnTo>
                <a:lnTo>
                  <a:pt x="145199" y="149859"/>
                </a:lnTo>
                <a:lnTo>
                  <a:pt x="145199" y="312673"/>
                </a:lnTo>
                <a:lnTo>
                  <a:pt x="166344" y="312673"/>
                </a:lnTo>
                <a:lnTo>
                  <a:pt x="166344" y="150329"/>
                </a:lnTo>
                <a:lnTo>
                  <a:pt x="210486" y="131711"/>
                </a:lnTo>
                <a:lnTo>
                  <a:pt x="156095" y="131711"/>
                </a:lnTo>
                <a:lnTo>
                  <a:pt x="138134" y="122339"/>
                </a:lnTo>
                <a:close/>
              </a:path>
              <a:path w="330834" h="344170">
                <a:moveTo>
                  <a:pt x="66822" y="85128"/>
                </a:moveTo>
                <a:lnTo>
                  <a:pt x="21132" y="85128"/>
                </a:lnTo>
                <a:lnTo>
                  <a:pt x="71310" y="111302"/>
                </a:lnTo>
                <a:lnTo>
                  <a:pt x="71310" y="161188"/>
                </a:lnTo>
                <a:lnTo>
                  <a:pt x="92443" y="172669"/>
                </a:lnTo>
                <a:lnTo>
                  <a:pt x="92443" y="122339"/>
                </a:lnTo>
                <a:lnTo>
                  <a:pt x="138134" y="122339"/>
                </a:lnTo>
                <a:lnTo>
                  <a:pt x="107518" y="106362"/>
                </a:lnTo>
                <a:lnTo>
                  <a:pt x="138351" y="93598"/>
                </a:lnTo>
                <a:lnTo>
                  <a:pt x="83057" y="93598"/>
                </a:lnTo>
                <a:lnTo>
                  <a:pt x="66822" y="85128"/>
                </a:lnTo>
                <a:close/>
              </a:path>
              <a:path w="330834" h="344170">
                <a:moveTo>
                  <a:pt x="294286" y="52501"/>
                </a:moveTo>
                <a:lnTo>
                  <a:pt x="237629" y="52501"/>
                </a:lnTo>
                <a:lnTo>
                  <a:pt x="292036" y="74371"/>
                </a:lnTo>
                <a:lnTo>
                  <a:pt x="156095" y="131711"/>
                </a:lnTo>
                <a:lnTo>
                  <a:pt x="210486" y="131711"/>
                </a:lnTo>
                <a:lnTo>
                  <a:pt x="309219" y="90068"/>
                </a:lnTo>
                <a:lnTo>
                  <a:pt x="330352" y="90068"/>
                </a:lnTo>
                <a:lnTo>
                  <a:pt x="330352" y="67005"/>
                </a:lnTo>
                <a:lnTo>
                  <a:pt x="294286" y="52501"/>
                </a:lnTo>
                <a:close/>
              </a:path>
              <a:path w="330834" h="344170">
                <a:moveTo>
                  <a:pt x="330352" y="90068"/>
                </a:moveTo>
                <a:lnTo>
                  <a:pt x="309219" y="90068"/>
                </a:lnTo>
                <a:lnTo>
                  <a:pt x="309219" y="124980"/>
                </a:lnTo>
                <a:lnTo>
                  <a:pt x="330352" y="124980"/>
                </a:lnTo>
                <a:lnTo>
                  <a:pt x="330352" y="90068"/>
                </a:lnTo>
                <a:close/>
              </a:path>
              <a:path w="330834" h="344170">
                <a:moveTo>
                  <a:pt x="220069" y="22656"/>
                </a:moveTo>
                <a:lnTo>
                  <a:pt x="163398" y="22656"/>
                </a:lnTo>
                <a:lnTo>
                  <a:pt x="209588" y="41224"/>
                </a:lnTo>
                <a:lnTo>
                  <a:pt x="83057" y="93598"/>
                </a:lnTo>
                <a:lnTo>
                  <a:pt x="138351" y="93598"/>
                </a:lnTo>
                <a:lnTo>
                  <a:pt x="237629" y="52501"/>
                </a:lnTo>
                <a:lnTo>
                  <a:pt x="294286" y="52501"/>
                </a:lnTo>
                <a:lnTo>
                  <a:pt x="220069" y="22656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451812" y="542920"/>
            <a:ext cx="181610" cy="180340"/>
          </a:xfrm>
          <a:custGeom>
            <a:avLst/>
            <a:gdLst/>
            <a:ahLst/>
            <a:cxnLst/>
            <a:rect l="l" t="t" r="r" b="b"/>
            <a:pathLst>
              <a:path w="181609" h="180340">
                <a:moveTo>
                  <a:pt x="158864" y="0"/>
                </a:moveTo>
                <a:lnTo>
                  <a:pt x="22656" y="0"/>
                </a:lnTo>
                <a:lnTo>
                  <a:pt x="13844" y="1782"/>
                </a:lnTo>
                <a:lnTo>
                  <a:pt x="6642" y="6640"/>
                </a:lnTo>
                <a:lnTo>
                  <a:pt x="1782" y="13839"/>
                </a:lnTo>
                <a:lnTo>
                  <a:pt x="0" y="22644"/>
                </a:lnTo>
                <a:lnTo>
                  <a:pt x="0" y="157695"/>
                </a:lnTo>
                <a:lnTo>
                  <a:pt x="1782" y="166500"/>
                </a:lnTo>
                <a:lnTo>
                  <a:pt x="6642" y="173699"/>
                </a:lnTo>
                <a:lnTo>
                  <a:pt x="13844" y="178557"/>
                </a:lnTo>
                <a:lnTo>
                  <a:pt x="22656" y="180340"/>
                </a:lnTo>
                <a:lnTo>
                  <a:pt x="158864" y="180340"/>
                </a:lnTo>
                <a:lnTo>
                  <a:pt x="167669" y="178557"/>
                </a:lnTo>
                <a:lnTo>
                  <a:pt x="174867" y="173699"/>
                </a:lnTo>
                <a:lnTo>
                  <a:pt x="179725" y="166500"/>
                </a:lnTo>
                <a:lnTo>
                  <a:pt x="181202" y="159207"/>
                </a:lnTo>
                <a:lnTo>
                  <a:pt x="21843" y="159207"/>
                </a:lnTo>
                <a:lnTo>
                  <a:pt x="21145" y="158496"/>
                </a:lnTo>
                <a:lnTo>
                  <a:pt x="21145" y="21844"/>
                </a:lnTo>
                <a:lnTo>
                  <a:pt x="21843" y="21145"/>
                </a:lnTo>
                <a:lnTo>
                  <a:pt x="181205" y="21145"/>
                </a:lnTo>
                <a:lnTo>
                  <a:pt x="179725" y="13839"/>
                </a:lnTo>
                <a:lnTo>
                  <a:pt x="174867" y="6640"/>
                </a:lnTo>
                <a:lnTo>
                  <a:pt x="167669" y="1782"/>
                </a:lnTo>
                <a:lnTo>
                  <a:pt x="158864" y="0"/>
                </a:lnTo>
                <a:close/>
              </a:path>
              <a:path w="181609" h="180340">
                <a:moveTo>
                  <a:pt x="181205" y="21145"/>
                </a:moveTo>
                <a:lnTo>
                  <a:pt x="159664" y="21145"/>
                </a:lnTo>
                <a:lnTo>
                  <a:pt x="160375" y="21844"/>
                </a:lnTo>
                <a:lnTo>
                  <a:pt x="160375" y="158496"/>
                </a:lnTo>
                <a:lnTo>
                  <a:pt x="159664" y="159207"/>
                </a:lnTo>
                <a:lnTo>
                  <a:pt x="181202" y="159207"/>
                </a:lnTo>
                <a:lnTo>
                  <a:pt x="181508" y="157695"/>
                </a:lnTo>
                <a:lnTo>
                  <a:pt x="181508" y="22644"/>
                </a:lnTo>
                <a:lnTo>
                  <a:pt x="181205" y="21145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508387" y="583798"/>
            <a:ext cx="73660" cy="99060"/>
          </a:xfrm>
          <a:custGeom>
            <a:avLst/>
            <a:gdLst/>
            <a:ahLst/>
            <a:cxnLst/>
            <a:rect l="l" t="t" r="r" b="b"/>
            <a:pathLst>
              <a:path w="73659" h="99059">
                <a:moveTo>
                  <a:pt x="39573" y="0"/>
                </a:moveTo>
                <a:lnTo>
                  <a:pt x="584" y="0"/>
                </a:lnTo>
                <a:lnTo>
                  <a:pt x="0" y="584"/>
                </a:lnTo>
                <a:lnTo>
                  <a:pt x="0" y="97993"/>
                </a:lnTo>
                <a:lnTo>
                  <a:pt x="584" y="98577"/>
                </a:lnTo>
                <a:lnTo>
                  <a:pt x="16522" y="98577"/>
                </a:lnTo>
                <a:lnTo>
                  <a:pt x="17106" y="97993"/>
                </a:lnTo>
                <a:lnTo>
                  <a:pt x="17106" y="59004"/>
                </a:lnTo>
                <a:lnTo>
                  <a:pt x="17399" y="58712"/>
                </a:lnTo>
                <a:lnTo>
                  <a:pt x="53457" y="58712"/>
                </a:lnTo>
                <a:lnTo>
                  <a:pt x="52336" y="56540"/>
                </a:lnTo>
                <a:lnTo>
                  <a:pt x="60026" y="52344"/>
                </a:lnTo>
                <a:lnTo>
                  <a:pt x="65922" y="46245"/>
                </a:lnTo>
                <a:lnTo>
                  <a:pt x="67339" y="43345"/>
                </a:lnTo>
                <a:lnTo>
                  <a:pt x="17399" y="43345"/>
                </a:lnTo>
                <a:lnTo>
                  <a:pt x="17106" y="43053"/>
                </a:lnTo>
                <a:lnTo>
                  <a:pt x="17106" y="15659"/>
                </a:lnTo>
                <a:lnTo>
                  <a:pt x="17399" y="15367"/>
                </a:lnTo>
                <a:lnTo>
                  <a:pt x="67163" y="15367"/>
                </a:lnTo>
                <a:lnTo>
                  <a:pt x="62098" y="8193"/>
                </a:lnTo>
                <a:lnTo>
                  <a:pt x="52134" y="2152"/>
                </a:lnTo>
                <a:lnTo>
                  <a:pt x="39573" y="0"/>
                </a:lnTo>
                <a:close/>
              </a:path>
              <a:path w="73659" h="99059">
                <a:moveTo>
                  <a:pt x="53457" y="58712"/>
                </a:moveTo>
                <a:lnTo>
                  <a:pt x="34937" y="58712"/>
                </a:lnTo>
                <a:lnTo>
                  <a:pt x="53784" y="97129"/>
                </a:lnTo>
                <a:lnTo>
                  <a:pt x="54216" y="98145"/>
                </a:lnTo>
                <a:lnTo>
                  <a:pt x="54800" y="98577"/>
                </a:lnTo>
                <a:lnTo>
                  <a:pt x="73063" y="98577"/>
                </a:lnTo>
                <a:lnTo>
                  <a:pt x="73647" y="97713"/>
                </a:lnTo>
                <a:lnTo>
                  <a:pt x="73063" y="96697"/>
                </a:lnTo>
                <a:lnTo>
                  <a:pt x="53457" y="58712"/>
                </a:lnTo>
                <a:close/>
              </a:path>
              <a:path w="73659" h="99059">
                <a:moveTo>
                  <a:pt x="67163" y="15367"/>
                </a:moveTo>
                <a:lnTo>
                  <a:pt x="47980" y="15367"/>
                </a:lnTo>
                <a:lnTo>
                  <a:pt x="54076" y="20878"/>
                </a:lnTo>
                <a:lnTo>
                  <a:pt x="54076" y="37833"/>
                </a:lnTo>
                <a:lnTo>
                  <a:pt x="47980" y="43345"/>
                </a:lnTo>
                <a:lnTo>
                  <a:pt x="67339" y="43345"/>
                </a:lnTo>
                <a:lnTo>
                  <a:pt x="69699" y="38514"/>
                </a:lnTo>
                <a:lnTo>
                  <a:pt x="71031" y="29425"/>
                </a:lnTo>
                <a:lnTo>
                  <a:pt x="68664" y="17493"/>
                </a:lnTo>
                <a:lnTo>
                  <a:pt x="67163" y="15367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07299" y="328382"/>
            <a:ext cx="4556760" cy="4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CN23</a:t>
            </a:r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6800100" y="1811594"/>
            <a:ext cx="42100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5A5A5F"/>
                </a:solidFill>
                <a:latin typeface="Arial"/>
                <a:cs typeface="Arial"/>
              </a:rPr>
              <a:t>Notes: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00100" y="1963994"/>
            <a:ext cx="1631314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marR="287655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All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data</a:t>
            </a:r>
            <a:r>
              <a:rPr lang="en-US" sz="1000" spc="-9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needs 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to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be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submitted electronically</a:t>
            </a:r>
            <a:endParaRPr lang="en-US" sz="1000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marR="287655">
              <a:lnSpc>
                <a:spcPct val="100000"/>
              </a:lnSpc>
              <a:buClr>
                <a:srgbClr val="EF2637"/>
              </a:buClr>
              <a:tabLst>
                <a:tab pos="156845" algn="l"/>
              </a:tabLst>
            </a:pPr>
            <a:endParaRPr lang="en-US" sz="1000" dirty="0">
              <a:latin typeface="Arial"/>
              <a:cs typeface="Arial"/>
            </a:endParaRPr>
          </a:p>
          <a:p>
            <a:pPr marL="156210" marR="5080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Still, the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CN22/CN23 label  needs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to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be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affixed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on</a:t>
            </a:r>
            <a:r>
              <a:rPr lang="en-US" sz="1000" spc="-5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the 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outside of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the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parcel. </a:t>
            </a:r>
          </a:p>
          <a:p>
            <a:pPr marL="156210" marR="5080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endParaRPr lang="en-US" sz="1000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Clr>
                <a:srgbClr val="EF2637"/>
              </a:buClr>
              <a:tabLst>
                <a:tab pos="156845" algn="l"/>
              </a:tabLst>
            </a:pPr>
            <a:endParaRPr lang="en-US" sz="1000" spc="-5" dirty="0">
              <a:solidFill>
                <a:srgbClr val="5A5A5F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35439" y="1955161"/>
            <a:ext cx="3251200" cy="736600"/>
          </a:xfrm>
          <a:custGeom>
            <a:avLst/>
            <a:gdLst/>
            <a:ahLst/>
            <a:cxnLst/>
            <a:rect l="l" t="t" r="r" b="b"/>
            <a:pathLst>
              <a:path w="3251200" h="736600">
                <a:moveTo>
                  <a:pt x="0" y="736091"/>
                </a:moveTo>
                <a:lnTo>
                  <a:pt x="3251073" y="736091"/>
                </a:lnTo>
                <a:lnTo>
                  <a:pt x="3251073" y="0"/>
                </a:lnTo>
                <a:lnTo>
                  <a:pt x="0" y="0"/>
                </a:lnTo>
                <a:lnTo>
                  <a:pt x="0" y="736091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49270" y="1955161"/>
            <a:ext cx="3137535" cy="736600"/>
          </a:xfrm>
          <a:custGeom>
            <a:avLst/>
            <a:gdLst/>
            <a:ahLst/>
            <a:cxnLst/>
            <a:rect l="l" t="t" r="r" b="b"/>
            <a:pathLst>
              <a:path w="3137534" h="736600">
                <a:moveTo>
                  <a:pt x="0" y="736091"/>
                </a:moveTo>
                <a:lnTo>
                  <a:pt x="3137331" y="736091"/>
                </a:lnTo>
                <a:lnTo>
                  <a:pt x="3137331" y="0"/>
                </a:lnTo>
                <a:lnTo>
                  <a:pt x="0" y="0"/>
                </a:lnTo>
                <a:lnTo>
                  <a:pt x="0" y="736091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47310" y="1955161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210312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47310" y="2165473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20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35439" y="2691253"/>
            <a:ext cx="3251200" cy="946785"/>
          </a:xfrm>
          <a:custGeom>
            <a:avLst/>
            <a:gdLst/>
            <a:ahLst/>
            <a:cxnLst/>
            <a:rect l="l" t="t" r="r" b="b"/>
            <a:pathLst>
              <a:path w="3251200" h="946785">
                <a:moveTo>
                  <a:pt x="0" y="946403"/>
                </a:moveTo>
                <a:lnTo>
                  <a:pt x="3251073" y="946403"/>
                </a:lnTo>
                <a:lnTo>
                  <a:pt x="3251073" y="0"/>
                </a:lnTo>
                <a:lnTo>
                  <a:pt x="0" y="0"/>
                </a:lnTo>
                <a:lnTo>
                  <a:pt x="0" y="946403"/>
                </a:lnTo>
                <a:close/>
              </a:path>
            </a:pathLst>
          </a:custGeom>
          <a:ln w="17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49270" y="2691253"/>
            <a:ext cx="3137535" cy="946785"/>
          </a:xfrm>
          <a:custGeom>
            <a:avLst/>
            <a:gdLst/>
            <a:ahLst/>
            <a:cxnLst/>
            <a:rect l="l" t="t" r="r" b="b"/>
            <a:pathLst>
              <a:path w="3137534" h="946785">
                <a:moveTo>
                  <a:pt x="0" y="946403"/>
                </a:moveTo>
                <a:lnTo>
                  <a:pt x="3137331" y="946403"/>
                </a:lnTo>
                <a:lnTo>
                  <a:pt x="3137331" y="0"/>
                </a:lnTo>
                <a:lnTo>
                  <a:pt x="0" y="0"/>
                </a:lnTo>
                <a:lnTo>
                  <a:pt x="0" y="946403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47310" y="2691253"/>
            <a:ext cx="0" cy="210820"/>
          </a:xfrm>
          <a:custGeom>
            <a:avLst/>
            <a:gdLst/>
            <a:ahLst/>
            <a:cxnLst/>
            <a:rect l="l" t="t" r="r" b="b"/>
            <a:pathLst>
              <a:path h="210819">
                <a:moveTo>
                  <a:pt x="0" y="210312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147310" y="2901565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920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335439" y="3637657"/>
            <a:ext cx="3251200" cy="1761489"/>
          </a:xfrm>
          <a:custGeom>
            <a:avLst/>
            <a:gdLst/>
            <a:ahLst/>
            <a:cxnLst/>
            <a:rect l="l" t="t" r="r" b="b"/>
            <a:pathLst>
              <a:path w="3251200" h="1761489">
                <a:moveTo>
                  <a:pt x="0" y="1761363"/>
                </a:moveTo>
                <a:lnTo>
                  <a:pt x="3251073" y="1761363"/>
                </a:lnTo>
                <a:lnTo>
                  <a:pt x="3251073" y="0"/>
                </a:lnTo>
                <a:lnTo>
                  <a:pt x="0" y="0"/>
                </a:lnTo>
                <a:lnTo>
                  <a:pt x="0" y="1761363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35439" y="3734050"/>
            <a:ext cx="3251200" cy="96520"/>
          </a:xfrm>
          <a:custGeom>
            <a:avLst/>
            <a:gdLst/>
            <a:ahLst/>
            <a:cxnLst/>
            <a:rect l="l" t="t" r="r" b="b"/>
            <a:pathLst>
              <a:path w="3251200" h="96520">
                <a:moveTo>
                  <a:pt x="0" y="96393"/>
                </a:moveTo>
                <a:lnTo>
                  <a:pt x="3251073" y="96393"/>
                </a:lnTo>
                <a:lnTo>
                  <a:pt x="3251073" y="0"/>
                </a:lnTo>
                <a:lnTo>
                  <a:pt x="0" y="0"/>
                </a:lnTo>
                <a:lnTo>
                  <a:pt x="0" y="96393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335439" y="3830443"/>
            <a:ext cx="3251200" cy="96520"/>
          </a:xfrm>
          <a:custGeom>
            <a:avLst/>
            <a:gdLst/>
            <a:ahLst/>
            <a:cxnLst/>
            <a:rect l="l" t="t" r="r" b="b"/>
            <a:pathLst>
              <a:path w="3251200" h="96520">
                <a:moveTo>
                  <a:pt x="0" y="96393"/>
                </a:moveTo>
                <a:lnTo>
                  <a:pt x="3251073" y="96393"/>
                </a:lnTo>
                <a:lnTo>
                  <a:pt x="3251073" y="0"/>
                </a:lnTo>
                <a:lnTo>
                  <a:pt x="0" y="0"/>
                </a:lnTo>
                <a:lnTo>
                  <a:pt x="0" y="96393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335439" y="3926836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79">
                <a:moveTo>
                  <a:pt x="0" y="0"/>
                </a:moveTo>
                <a:lnTo>
                  <a:pt x="130042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35439" y="3830443"/>
            <a:ext cx="1300480" cy="0"/>
          </a:xfrm>
          <a:custGeom>
            <a:avLst/>
            <a:gdLst/>
            <a:ahLst/>
            <a:cxnLst/>
            <a:rect l="l" t="t" r="r" b="b"/>
            <a:pathLst>
              <a:path w="1300479">
                <a:moveTo>
                  <a:pt x="0" y="0"/>
                </a:moveTo>
                <a:lnTo>
                  <a:pt x="130042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35868" y="3926836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643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635868" y="3830443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643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335439" y="3926836"/>
            <a:ext cx="3251200" cy="105410"/>
          </a:xfrm>
          <a:custGeom>
            <a:avLst/>
            <a:gdLst/>
            <a:ahLst/>
            <a:cxnLst/>
            <a:rect l="l" t="t" r="r" b="b"/>
            <a:pathLst>
              <a:path w="3251200" h="105410">
                <a:moveTo>
                  <a:pt x="0" y="105155"/>
                </a:moveTo>
                <a:lnTo>
                  <a:pt x="3251073" y="105155"/>
                </a:lnTo>
                <a:lnTo>
                  <a:pt x="3251073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86511" y="392683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17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643702" y="392683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17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643702" y="3926836"/>
            <a:ext cx="942975" cy="0"/>
          </a:xfrm>
          <a:custGeom>
            <a:avLst/>
            <a:gdLst/>
            <a:ahLst/>
            <a:cxnLst/>
            <a:rect l="l" t="t" r="r" b="b"/>
            <a:pathLst>
              <a:path w="942975">
                <a:moveTo>
                  <a:pt x="0" y="0"/>
                </a:moveTo>
                <a:lnTo>
                  <a:pt x="942809" y="0"/>
                </a:lnTo>
              </a:path>
            </a:pathLst>
          </a:custGeom>
          <a:ln w="17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335439" y="4031992"/>
            <a:ext cx="3251200" cy="1156970"/>
          </a:xfrm>
          <a:custGeom>
            <a:avLst/>
            <a:gdLst/>
            <a:ahLst/>
            <a:cxnLst/>
            <a:rect l="l" t="t" r="r" b="b"/>
            <a:pathLst>
              <a:path w="3251200" h="1156970">
                <a:moveTo>
                  <a:pt x="0" y="1156715"/>
                </a:moveTo>
                <a:lnTo>
                  <a:pt x="3251073" y="1156715"/>
                </a:lnTo>
                <a:lnTo>
                  <a:pt x="3251073" y="0"/>
                </a:lnTo>
                <a:lnTo>
                  <a:pt x="0" y="0"/>
                </a:lnTo>
                <a:lnTo>
                  <a:pt x="0" y="1156715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35439" y="4031992"/>
            <a:ext cx="2308860" cy="1156970"/>
          </a:xfrm>
          <a:custGeom>
            <a:avLst/>
            <a:gdLst/>
            <a:ahLst/>
            <a:cxnLst/>
            <a:rect l="l" t="t" r="r" b="b"/>
            <a:pathLst>
              <a:path w="2308860" h="1156970">
                <a:moveTo>
                  <a:pt x="0" y="1156715"/>
                </a:moveTo>
                <a:lnTo>
                  <a:pt x="2308263" y="1156715"/>
                </a:lnTo>
                <a:lnTo>
                  <a:pt x="2308263" y="0"/>
                </a:lnTo>
                <a:lnTo>
                  <a:pt x="0" y="0"/>
                </a:lnTo>
                <a:lnTo>
                  <a:pt x="0" y="1156715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74250" y="403199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35441" y="4137148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951248" y="403199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674248" y="4137148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05112" y="403199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51252" y="413714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643700" y="403199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05106" y="4137148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674250" y="413714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35441" y="4242304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51248" y="413714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674248" y="4242304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05112" y="413714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51252" y="4242304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643700" y="413714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205106" y="4242304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74250" y="424230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335441" y="4347460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951248" y="424230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74248" y="4347460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05112" y="424230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51252" y="4347460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643700" y="424230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05106" y="4347460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74250" y="434746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35441" y="4452616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51248" y="434746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74248" y="4452616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205112" y="434746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951252" y="445261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643700" y="434746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205106" y="4452616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674250" y="44526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335441" y="4557772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951248" y="44526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674248" y="4557772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05112" y="44526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951252" y="4557772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643700" y="44526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205106" y="4557772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674250" y="455777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335441" y="4662928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951248" y="455777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674248" y="4662928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205112" y="455777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951252" y="466292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643700" y="455777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205106" y="4662928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674250" y="466292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335441" y="4768084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51248" y="466292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674248" y="4768084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205112" y="466292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51252" y="4768084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43700" y="466292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205106" y="4768084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674250" y="476808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3335441" y="4873240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951248" y="476808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674248" y="4873240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05112" y="476808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951252" y="4873240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643700" y="476808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205106" y="4873240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674250" y="487324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335441" y="4978396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951248" y="487324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674248" y="4978396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205112" y="487324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951252" y="4978396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643700" y="487324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205106" y="4978396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74250" y="497839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335441" y="5083552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951248" y="497839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674248" y="5083552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205112" y="497839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951252" y="5083552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43700" y="497839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205106" y="5083552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674250" y="508355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335441" y="5188708"/>
            <a:ext cx="1339215" cy="0"/>
          </a:xfrm>
          <a:custGeom>
            <a:avLst/>
            <a:gdLst/>
            <a:ahLst/>
            <a:cxnLst/>
            <a:rect l="l" t="t" r="r" b="b"/>
            <a:pathLst>
              <a:path w="1339214">
                <a:moveTo>
                  <a:pt x="0" y="0"/>
                </a:moveTo>
                <a:lnTo>
                  <a:pt x="1338808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951248" y="508355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674248" y="5188708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>
                <a:moveTo>
                  <a:pt x="0" y="0"/>
                </a:moveTo>
                <a:lnTo>
                  <a:pt x="276999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5205112" y="508355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51252" y="5188708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86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643700" y="508355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205106" y="5188708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>
                <a:moveTo>
                  <a:pt x="0" y="0"/>
                </a:moveTo>
                <a:lnTo>
                  <a:pt x="43859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6586511" y="4031992"/>
            <a:ext cx="0" cy="1156970"/>
          </a:xfrm>
          <a:custGeom>
            <a:avLst/>
            <a:gdLst/>
            <a:ahLst/>
            <a:cxnLst/>
            <a:rect l="l" t="t" r="r" b="b"/>
            <a:pathLst>
              <a:path h="1156970">
                <a:moveTo>
                  <a:pt x="0" y="1156715"/>
                </a:moveTo>
                <a:lnTo>
                  <a:pt x="0" y="0"/>
                </a:lnTo>
              </a:path>
            </a:pathLst>
          </a:custGeom>
          <a:ln w="17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643702" y="4031992"/>
            <a:ext cx="0" cy="1156970"/>
          </a:xfrm>
          <a:custGeom>
            <a:avLst/>
            <a:gdLst/>
            <a:ahLst/>
            <a:cxnLst/>
            <a:rect l="l" t="t" r="r" b="b"/>
            <a:pathLst>
              <a:path h="1156970">
                <a:moveTo>
                  <a:pt x="0" y="1156715"/>
                </a:moveTo>
                <a:lnTo>
                  <a:pt x="0" y="0"/>
                </a:lnTo>
              </a:path>
            </a:pathLst>
          </a:custGeom>
          <a:ln w="17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643702" y="5188708"/>
            <a:ext cx="942975" cy="0"/>
          </a:xfrm>
          <a:custGeom>
            <a:avLst/>
            <a:gdLst/>
            <a:ahLst/>
            <a:cxnLst/>
            <a:rect l="l" t="t" r="r" b="b"/>
            <a:pathLst>
              <a:path w="942975">
                <a:moveTo>
                  <a:pt x="0" y="0"/>
                </a:moveTo>
                <a:lnTo>
                  <a:pt x="942809" y="0"/>
                </a:lnTo>
              </a:path>
            </a:pathLst>
          </a:custGeom>
          <a:ln w="1752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068005" y="403199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643698" y="4137148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586511" y="403199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068009" y="4137148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068005" y="413714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43698" y="4242304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6586511" y="413714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6068009" y="4242304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6068005" y="424230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643698" y="434746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6586511" y="424230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68009" y="4347460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68005" y="434746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5643698" y="4452616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586511" y="434746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068009" y="4452616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6068005" y="44526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5643698" y="4557772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586511" y="445261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6068009" y="4557772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6068005" y="455777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5643698" y="4662928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6586511" y="455777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6068009" y="4662928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6068005" y="466292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643698" y="4768084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6586511" y="466292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6068009" y="4768084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6068005" y="476808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43698" y="4873240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6586511" y="476808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6068009" y="4873240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068005" y="487324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643698" y="4978396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6586511" y="4873240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068009" y="4978396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6068005" y="497839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643698" y="5083552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6586511" y="4978396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068009" y="5083552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6068005" y="508355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5643698" y="5188708"/>
            <a:ext cx="424815" cy="0"/>
          </a:xfrm>
          <a:custGeom>
            <a:avLst/>
            <a:gdLst/>
            <a:ahLst/>
            <a:cxnLst/>
            <a:rect l="l" t="t" r="r" b="b"/>
            <a:pathLst>
              <a:path w="424814">
                <a:moveTo>
                  <a:pt x="0" y="0"/>
                </a:moveTo>
                <a:lnTo>
                  <a:pt x="42430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6586511" y="5083552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6068009" y="5188708"/>
            <a:ext cx="518795" cy="0"/>
          </a:xfrm>
          <a:custGeom>
            <a:avLst/>
            <a:gdLst/>
            <a:ahLst/>
            <a:cxnLst/>
            <a:rect l="l" t="t" r="r" b="b"/>
            <a:pathLst>
              <a:path w="518795">
                <a:moveTo>
                  <a:pt x="0" y="0"/>
                </a:moveTo>
                <a:lnTo>
                  <a:pt x="5185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3335439" y="5188708"/>
            <a:ext cx="3251200" cy="210820"/>
          </a:xfrm>
          <a:custGeom>
            <a:avLst/>
            <a:gdLst/>
            <a:ahLst/>
            <a:cxnLst/>
            <a:rect l="l" t="t" r="r" b="b"/>
            <a:pathLst>
              <a:path w="3251200" h="210820">
                <a:moveTo>
                  <a:pt x="0" y="210312"/>
                </a:moveTo>
                <a:lnTo>
                  <a:pt x="3251073" y="210312"/>
                </a:lnTo>
                <a:lnTo>
                  <a:pt x="3251073" y="0"/>
                </a:lnTo>
                <a:lnTo>
                  <a:pt x="0" y="0"/>
                </a:lnTo>
                <a:lnTo>
                  <a:pt x="0" y="210312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3335439" y="5293864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72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674250" y="5188708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6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018168" y="5293864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081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4674250" y="5293864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347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318593" y="5293864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4">
                <a:moveTo>
                  <a:pt x="0" y="0"/>
                </a:moveTo>
                <a:lnTo>
                  <a:pt x="617702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5936297" y="5293864"/>
            <a:ext cx="650240" cy="0"/>
          </a:xfrm>
          <a:custGeom>
            <a:avLst/>
            <a:gdLst/>
            <a:ahLst/>
            <a:cxnLst/>
            <a:rect l="l" t="t" r="r" b="b"/>
            <a:pathLst>
              <a:path w="650240">
                <a:moveTo>
                  <a:pt x="0" y="0"/>
                </a:moveTo>
                <a:lnTo>
                  <a:pt x="650214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335439" y="5399020"/>
            <a:ext cx="683260" cy="0"/>
          </a:xfrm>
          <a:custGeom>
            <a:avLst/>
            <a:gdLst/>
            <a:ahLst/>
            <a:cxnLst/>
            <a:rect l="l" t="t" r="r" b="b"/>
            <a:pathLst>
              <a:path w="683260">
                <a:moveTo>
                  <a:pt x="0" y="0"/>
                </a:moveTo>
                <a:lnTo>
                  <a:pt x="682726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674250" y="5293864"/>
            <a:ext cx="0" cy="105410"/>
          </a:xfrm>
          <a:custGeom>
            <a:avLst/>
            <a:gdLst/>
            <a:ahLst/>
            <a:cxnLst/>
            <a:rect l="l" t="t" r="r" b="b"/>
            <a:pathLst>
              <a:path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018168" y="5399020"/>
            <a:ext cx="656590" cy="0"/>
          </a:xfrm>
          <a:custGeom>
            <a:avLst/>
            <a:gdLst/>
            <a:ahLst/>
            <a:cxnLst/>
            <a:rect l="l" t="t" r="r" b="b"/>
            <a:pathLst>
              <a:path w="656589">
                <a:moveTo>
                  <a:pt x="0" y="0"/>
                </a:moveTo>
                <a:lnTo>
                  <a:pt x="656081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674250" y="5399020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347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318593" y="5399020"/>
            <a:ext cx="1268095" cy="0"/>
          </a:xfrm>
          <a:custGeom>
            <a:avLst/>
            <a:gdLst/>
            <a:ahLst/>
            <a:cxnLst/>
            <a:rect l="l" t="t" r="r" b="b"/>
            <a:pathLst>
              <a:path w="1268095">
                <a:moveTo>
                  <a:pt x="0" y="0"/>
                </a:moveTo>
                <a:lnTo>
                  <a:pt x="1267917" y="0"/>
                </a:lnTo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335439" y="5399023"/>
            <a:ext cx="3251200" cy="704215"/>
          </a:xfrm>
          <a:custGeom>
            <a:avLst/>
            <a:gdLst/>
            <a:ahLst/>
            <a:cxnLst/>
            <a:rect l="l" t="t" r="r" b="b"/>
            <a:pathLst>
              <a:path w="3251200" h="704214">
                <a:moveTo>
                  <a:pt x="0" y="704024"/>
                </a:moveTo>
                <a:lnTo>
                  <a:pt x="3251073" y="704024"/>
                </a:lnTo>
                <a:lnTo>
                  <a:pt x="3251073" y="0"/>
                </a:lnTo>
                <a:lnTo>
                  <a:pt x="0" y="0"/>
                </a:lnTo>
                <a:lnTo>
                  <a:pt x="0" y="704024"/>
                </a:lnTo>
                <a:close/>
              </a:path>
            </a:pathLst>
          </a:custGeom>
          <a:ln w="43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3340265" y="1540183"/>
            <a:ext cx="1377315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b="1" spc="5" dirty="0">
                <a:latin typeface="Arial"/>
                <a:cs typeface="Arial"/>
              </a:rPr>
              <a:t>Customs Declaration - </a:t>
            </a:r>
            <a:r>
              <a:rPr sz="600" b="1" spc="10" dirty="0">
                <a:latin typeface="Arial"/>
                <a:cs typeface="Arial"/>
              </a:rPr>
              <a:t>CN</a:t>
            </a:r>
            <a:r>
              <a:rPr sz="600" b="1" spc="-50" dirty="0">
                <a:latin typeface="Arial"/>
                <a:cs typeface="Arial"/>
              </a:rPr>
              <a:t> </a:t>
            </a:r>
            <a:r>
              <a:rPr sz="600" b="1" spc="10" dirty="0">
                <a:latin typeface="Arial"/>
                <a:cs typeface="Arial"/>
              </a:rPr>
              <a:t>23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495"/>
              </a:lnSpc>
            </a:pPr>
            <a:r>
              <a:rPr sz="450" spc="20" dirty="0">
                <a:latin typeface="Arial"/>
                <a:cs typeface="Arial"/>
              </a:rPr>
              <a:t>may </a:t>
            </a:r>
            <a:r>
              <a:rPr sz="450" spc="15" dirty="0">
                <a:latin typeface="Arial"/>
                <a:cs typeface="Arial"/>
              </a:rPr>
              <a:t>be </a:t>
            </a:r>
            <a:r>
              <a:rPr sz="450" spc="10" dirty="0">
                <a:latin typeface="Arial"/>
                <a:cs typeface="Arial"/>
              </a:rPr>
              <a:t>opened </a:t>
            </a:r>
            <a:r>
              <a:rPr sz="450" spc="5" dirty="0">
                <a:latin typeface="Arial"/>
                <a:cs typeface="Arial"/>
              </a:rPr>
              <a:t>officially </a:t>
            </a:r>
            <a:r>
              <a:rPr sz="450" spc="10" dirty="0">
                <a:latin typeface="Arial"/>
                <a:cs typeface="Arial"/>
              </a:rPr>
              <a:t>- peut être ouvert</a:t>
            </a:r>
            <a:r>
              <a:rPr sz="450" spc="-45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d'office</a:t>
            </a:r>
            <a:endParaRPr sz="450">
              <a:latin typeface="Arial"/>
              <a:cs typeface="Aria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4639292" y="1837559"/>
            <a:ext cx="1292225" cy="115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50" b="1" spc="15" dirty="0">
                <a:latin typeface="Arial"/>
                <a:cs typeface="Arial"/>
              </a:rPr>
              <a:t>30100641700000000737187489</a:t>
            </a:r>
            <a:endParaRPr sz="650">
              <a:latin typeface="Arial"/>
              <a:cs typeface="Arial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965215" y="1578089"/>
            <a:ext cx="592378" cy="301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 txBox="1"/>
          <p:nvPr/>
        </p:nvSpPr>
        <p:spPr>
          <a:xfrm>
            <a:off x="3354372" y="1959948"/>
            <a:ext cx="86995" cy="179070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50" b="1" dirty="0">
                <a:latin typeface="Arial"/>
                <a:cs typeface="Arial"/>
              </a:rPr>
              <a:t>From</a:t>
            </a:r>
            <a:endParaRPr sz="450">
              <a:latin typeface="Arial"/>
              <a:cs typeface="Aria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54096" y="1981259"/>
            <a:ext cx="704215" cy="189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755" algn="l"/>
              </a:tabLst>
            </a:pPr>
            <a:r>
              <a:rPr sz="450" b="1" spc="20" dirty="0">
                <a:latin typeface="Arial"/>
                <a:cs typeface="Arial"/>
              </a:rPr>
              <a:t>Name	</a:t>
            </a:r>
            <a:r>
              <a:rPr sz="450" spc="20" dirty="0">
                <a:latin typeface="Arial"/>
                <a:cs typeface="Arial"/>
              </a:rPr>
              <a:t>PO </a:t>
            </a:r>
            <a:r>
              <a:rPr sz="450" spc="15" dirty="0">
                <a:latin typeface="Arial"/>
                <a:cs typeface="Arial"/>
              </a:rPr>
              <a:t>Box</a:t>
            </a:r>
            <a:r>
              <a:rPr sz="450" spc="-80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6417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450" b="1" spc="15" dirty="0">
                <a:latin typeface="Arial"/>
                <a:cs typeface="Arial"/>
              </a:rPr>
              <a:t>Business</a:t>
            </a:r>
            <a:r>
              <a:rPr sz="450" b="1" spc="130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BPOST</a:t>
            </a:r>
            <a:endParaRPr sz="45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152119" y="1976843"/>
            <a:ext cx="40386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Customs</a:t>
            </a:r>
            <a:r>
              <a:rPr sz="450" b="1" spc="-75" dirty="0">
                <a:latin typeface="Arial"/>
                <a:cs typeface="Arial"/>
              </a:rPr>
              <a:t> </a:t>
            </a:r>
            <a:r>
              <a:rPr sz="450" b="1" spc="10" dirty="0">
                <a:latin typeface="Arial"/>
                <a:cs typeface="Arial"/>
              </a:rPr>
              <a:t>ref:</a:t>
            </a:r>
            <a:endParaRPr sz="450">
              <a:latin typeface="Arial"/>
              <a:cs typeface="Arial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454096" y="2191536"/>
            <a:ext cx="75184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755" algn="l"/>
              </a:tabLst>
            </a:pPr>
            <a:r>
              <a:rPr sz="675" b="1" spc="22" baseline="6172" dirty="0">
                <a:latin typeface="Arial"/>
                <a:cs typeface="Arial"/>
              </a:rPr>
              <a:t>Street	</a:t>
            </a:r>
            <a:r>
              <a:rPr sz="450" spc="15" dirty="0">
                <a:latin typeface="Arial"/>
                <a:cs typeface="Arial"/>
              </a:rPr>
              <a:t>Brucargo</a:t>
            </a:r>
            <a:r>
              <a:rPr sz="450" spc="-65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829C</a:t>
            </a:r>
            <a:endParaRPr sz="450">
              <a:latin typeface="Arial"/>
              <a:cs typeface="Arial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3454096" y="2296675"/>
            <a:ext cx="47561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Zipcode  </a:t>
            </a:r>
            <a:r>
              <a:rPr sz="450" b="1" spc="145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1934</a:t>
            </a:r>
            <a:endParaRPr sz="450">
              <a:latin typeface="Arial"/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40294" y="2296675"/>
            <a:ext cx="35052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City  </a:t>
            </a:r>
            <a:r>
              <a:rPr sz="450" b="1" spc="80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EMC</a:t>
            </a:r>
            <a:endParaRPr sz="450">
              <a:latin typeface="Arial"/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3454096" y="2401813"/>
            <a:ext cx="56070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Country  </a:t>
            </a:r>
            <a:r>
              <a:rPr sz="450" b="1" spc="145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Belgium</a:t>
            </a:r>
            <a:endParaRPr sz="450">
              <a:latin typeface="Arial"/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3454096" y="2470398"/>
            <a:ext cx="213360" cy="22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3300"/>
              </a:lnSpc>
            </a:pPr>
            <a:r>
              <a:rPr sz="450" b="1" spc="15" dirty="0">
                <a:latin typeface="Arial"/>
                <a:cs typeface="Arial"/>
              </a:rPr>
              <a:t>Tel*  Email*</a:t>
            </a:r>
            <a:endParaRPr sz="450">
              <a:latin typeface="Arial"/>
              <a:cs typeface="Arial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3354372" y="2696044"/>
            <a:ext cx="86995" cy="100965"/>
          </a:xfrm>
          <a:prstGeom prst="rect">
            <a:avLst/>
          </a:prstGeom>
        </p:spPr>
        <p:txBody>
          <a:bodyPr vert="vert270" wrap="square" lIns="0" tIns="25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50" b="1" dirty="0">
                <a:latin typeface="Arial"/>
                <a:cs typeface="Arial"/>
              </a:rPr>
              <a:t>To</a:t>
            </a:r>
            <a:endParaRPr sz="450">
              <a:latin typeface="Arial"/>
              <a:cs typeface="Arial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454096" y="2717351"/>
            <a:ext cx="438150" cy="189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755" algn="l"/>
              </a:tabLst>
            </a:pPr>
            <a:r>
              <a:rPr sz="450" b="1" spc="20" dirty="0">
                <a:latin typeface="Arial"/>
                <a:cs typeface="Arial"/>
              </a:rPr>
              <a:t>Name	</a:t>
            </a:r>
            <a:r>
              <a:rPr sz="450" spc="10" dirty="0">
                <a:latin typeface="Arial"/>
                <a:cs typeface="Arial"/>
              </a:rPr>
              <a:t>test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450" b="1" spc="15" dirty="0">
                <a:latin typeface="Arial"/>
                <a:cs typeface="Arial"/>
              </a:rPr>
              <a:t>Business</a:t>
            </a:r>
            <a:r>
              <a:rPr sz="450" b="1" spc="135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test</a:t>
            </a:r>
            <a:endParaRPr sz="450"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152119" y="2712935"/>
            <a:ext cx="39052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Importer</a:t>
            </a:r>
            <a:r>
              <a:rPr sz="450" b="1" spc="-70" dirty="0">
                <a:latin typeface="Arial"/>
                <a:cs typeface="Arial"/>
              </a:rPr>
              <a:t> </a:t>
            </a:r>
            <a:r>
              <a:rPr sz="450" b="1" spc="10" dirty="0">
                <a:latin typeface="Arial"/>
                <a:cs typeface="Arial"/>
              </a:rPr>
              <a:t>ref:</a:t>
            </a:r>
            <a:endParaRPr sz="450">
              <a:latin typeface="Arial"/>
              <a:cs typeface="Arial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454096" y="2927628"/>
            <a:ext cx="54419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25755" algn="l"/>
              </a:tabLst>
            </a:pPr>
            <a:r>
              <a:rPr sz="675" b="1" spc="22" baseline="6172" dirty="0">
                <a:latin typeface="Arial"/>
                <a:cs typeface="Arial"/>
              </a:rPr>
              <a:t>Street	</a:t>
            </a:r>
            <a:r>
              <a:rPr sz="450" spc="10" dirty="0">
                <a:latin typeface="Arial"/>
                <a:cs typeface="Arial"/>
              </a:rPr>
              <a:t>street</a:t>
            </a:r>
            <a:r>
              <a:rPr sz="450" spc="-70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5</a:t>
            </a:r>
            <a:endParaRPr sz="450">
              <a:latin typeface="Arial"/>
              <a:cs typeface="Arial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454096" y="3243105"/>
            <a:ext cx="47561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Zipcode  </a:t>
            </a:r>
            <a:r>
              <a:rPr sz="450" b="1" spc="145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4567</a:t>
            </a:r>
            <a:endParaRPr sz="450">
              <a:latin typeface="Arial"/>
              <a:cs typeface="Arial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4740294" y="3243105"/>
            <a:ext cx="31305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City  </a:t>
            </a:r>
            <a:r>
              <a:rPr sz="450" b="1" spc="80" dirty="0">
                <a:latin typeface="Arial"/>
                <a:cs typeface="Arial"/>
              </a:rPr>
              <a:t> </a:t>
            </a:r>
            <a:r>
              <a:rPr sz="450" spc="10" dirty="0">
                <a:latin typeface="Arial"/>
                <a:cs typeface="Arial"/>
              </a:rPr>
              <a:t>test</a:t>
            </a:r>
            <a:endParaRPr sz="450">
              <a:latin typeface="Arial"/>
              <a:cs typeface="Arial"/>
            </a:endParaRPr>
          </a:p>
        </p:txBody>
      </p:sp>
      <p:sp>
        <p:nvSpPr>
          <p:cNvPr id="200" name="object 200"/>
          <p:cNvSpPr txBox="1"/>
          <p:nvPr/>
        </p:nvSpPr>
        <p:spPr>
          <a:xfrm>
            <a:off x="3454096" y="3348244"/>
            <a:ext cx="577850" cy="189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Country    </a:t>
            </a:r>
            <a:r>
              <a:rPr sz="450" spc="15" dirty="0">
                <a:latin typeface="Arial"/>
                <a:cs typeface="Arial"/>
              </a:rPr>
              <a:t>Canada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  <a:tabLst>
                <a:tab pos="325755" algn="l"/>
              </a:tabLst>
            </a:pPr>
            <a:r>
              <a:rPr sz="450" b="1" spc="15" dirty="0">
                <a:latin typeface="Arial"/>
                <a:cs typeface="Arial"/>
              </a:rPr>
              <a:t>Tel*	</a:t>
            </a:r>
            <a:r>
              <a:rPr sz="450" spc="15" dirty="0">
                <a:latin typeface="Arial"/>
                <a:cs typeface="Arial"/>
              </a:rPr>
              <a:t>1236547</a:t>
            </a:r>
            <a:endParaRPr sz="450">
              <a:latin typeface="Arial"/>
              <a:cs typeface="Arial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3454096" y="3558520"/>
            <a:ext cx="70167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Email*     </a:t>
            </a:r>
            <a:r>
              <a:rPr sz="450" b="1" spc="90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  <a:hlinkClick r:id="rId3"/>
              </a:rPr>
              <a:t>test@post.be</a:t>
            </a:r>
            <a:endParaRPr sz="450">
              <a:latin typeface="Arial"/>
              <a:cs typeface="Arial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3340247" y="3659304"/>
            <a:ext cx="2143125" cy="180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Sender's instruction </a:t>
            </a:r>
            <a:r>
              <a:rPr sz="450" b="1" spc="10" dirty="0">
                <a:latin typeface="Arial"/>
                <a:cs typeface="Arial"/>
              </a:rPr>
              <a:t>in case </a:t>
            </a:r>
            <a:r>
              <a:rPr sz="450" b="1" spc="15" dirty="0">
                <a:latin typeface="Arial"/>
                <a:cs typeface="Arial"/>
              </a:rPr>
              <a:t>of non-delivery:  </a:t>
            </a:r>
            <a:r>
              <a:rPr sz="450" spc="15" dirty="0">
                <a:latin typeface="Arial"/>
                <a:cs typeface="Arial"/>
              </a:rPr>
              <a:t>RETURN </a:t>
            </a:r>
            <a:r>
              <a:rPr sz="450" spc="20" dirty="0">
                <a:latin typeface="Arial"/>
                <a:cs typeface="Arial"/>
              </a:rPr>
              <a:t>TO SENDER</a:t>
            </a:r>
            <a:r>
              <a:rPr sz="450" spc="-65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(AIR)</a:t>
            </a:r>
            <a:endParaRPr sz="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1312545" algn="l"/>
              </a:tabLst>
            </a:pPr>
            <a:r>
              <a:rPr sz="450" b="1" spc="10" dirty="0">
                <a:latin typeface="Arial"/>
                <a:cs typeface="Arial"/>
              </a:rPr>
              <a:t>Category </a:t>
            </a:r>
            <a:r>
              <a:rPr sz="450" b="1" spc="15" dirty="0">
                <a:latin typeface="Arial"/>
                <a:cs typeface="Arial"/>
              </a:rPr>
              <a:t>of</a:t>
            </a:r>
            <a:r>
              <a:rPr sz="450" b="1" spc="2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item:  </a:t>
            </a:r>
            <a:r>
              <a:rPr sz="450" spc="20" dirty="0">
                <a:latin typeface="Arial"/>
                <a:cs typeface="Arial"/>
              </a:rPr>
              <a:t>GOODS	</a:t>
            </a:r>
            <a:r>
              <a:rPr sz="450" b="1" spc="15" dirty="0">
                <a:latin typeface="Arial"/>
                <a:cs typeface="Arial"/>
              </a:rPr>
              <a:t>Explanation:</a:t>
            </a:r>
            <a:endParaRPr sz="450">
              <a:latin typeface="Arial"/>
              <a:cs typeface="Arial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3340247" y="3852037"/>
            <a:ext cx="55435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Service </a:t>
            </a:r>
            <a:r>
              <a:rPr sz="450" b="1" spc="10" dirty="0">
                <a:latin typeface="Arial"/>
                <a:cs typeface="Arial"/>
              </a:rPr>
              <a:t>level:</a:t>
            </a:r>
            <a:r>
              <a:rPr sz="450" b="1" spc="75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PRI</a:t>
            </a:r>
            <a:endParaRPr sz="450">
              <a:latin typeface="Arial"/>
              <a:cs typeface="Arial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4640676" y="3852037"/>
            <a:ext cx="152908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Customs documents to be </a:t>
            </a:r>
            <a:r>
              <a:rPr sz="450" b="1" spc="10" dirty="0">
                <a:latin typeface="Arial"/>
                <a:cs typeface="Arial"/>
              </a:rPr>
              <a:t>validated for </a:t>
            </a:r>
            <a:r>
              <a:rPr sz="450" b="1" spc="15" dirty="0">
                <a:latin typeface="Arial"/>
                <a:cs typeface="Arial"/>
              </a:rPr>
              <a:t>export:</a:t>
            </a:r>
            <a:r>
              <a:rPr sz="450" b="1" spc="100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NO</a:t>
            </a:r>
            <a:endParaRPr sz="450">
              <a:latin typeface="Arial"/>
              <a:cs typeface="Arial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340247" y="3952820"/>
            <a:ext cx="90868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Comments </a:t>
            </a:r>
            <a:r>
              <a:rPr sz="450" b="1" spc="10" dirty="0">
                <a:latin typeface="Arial"/>
                <a:cs typeface="Arial"/>
              </a:rPr>
              <a:t>(e.g.</a:t>
            </a:r>
            <a:r>
              <a:rPr sz="450" b="1" dirty="0">
                <a:latin typeface="Arial"/>
                <a:cs typeface="Arial"/>
              </a:rPr>
              <a:t> </a:t>
            </a:r>
            <a:r>
              <a:rPr sz="450" b="1" spc="10" dirty="0">
                <a:latin typeface="Arial"/>
                <a:cs typeface="Arial"/>
              </a:rPr>
              <a:t>quarantine...):</a:t>
            </a:r>
            <a:endParaRPr sz="45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5792231" y="3952820"/>
            <a:ext cx="64579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i="1" spc="10" dirty="0">
                <a:latin typeface="Arial"/>
                <a:cs typeface="Arial"/>
              </a:rPr>
              <a:t>Commercial items</a:t>
            </a:r>
            <a:r>
              <a:rPr sz="450" i="1" spc="-55" dirty="0">
                <a:latin typeface="Arial"/>
                <a:cs typeface="Arial"/>
              </a:rPr>
              <a:t> </a:t>
            </a:r>
            <a:r>
              <a:rPr sz="450" i="1" spc="15" dirty="0">
                <a:latin typeface="Arial"/>
                <a:cs typeface="Arial"/>
              </a:rPr>
              <a:t>only</a:t>
            </a:r>
            <a:endParaRPr sz="450">
              <a:latin typeface="Arial"/>
              <a:cs typeface="Arial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3516664" y="4057959"/>
            <a:ext cx="97663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0" dirty="0">
                <a:latin typeface="Arial"/>
                <a:cs typeface="Arial"/>
              </a:rPr>
              <a:t>Detailed Description </a:t>
            </a:r>
            <a:r>
              <a:rPr sz="450" b="1" spc="15" dirty="0">
                <a:latin typeface="Arial"/>
                <a:cs typeface="Arial"/>
              </a:rPr>
              <a:t>of</a:t>
            </a:r>
            <a:r>
              <a:rPr sz="450" b="1" spc="-4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Contents</a:t>
            </a:r>
            <a:endParaRPr sz="45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340308" y="4163097"/>
            <a:ext cx="17589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15" dirty="0">
                <a:latin typeface="Arial"/>
                <a:cs typeface="Arial"/>
              </a:rPr>
              <a:t>boots</a:t>
            </a:r>
            <a:endParaRPr sz="450">
              <a:latin typeface="Arial"/>
              <a:cs typeface="Arial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4748943" y="4057959"/>
            <a:ext cx="770255" cy="189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3090" algn="l"/>
              </a:tabLst>
            </a:pPr>
            <a:r>
              <a:rPr sz="450" b="1" spc="15" dirty="0">
                <a:latin typeface="Arial"/>
                <a:cs typeface="Arial"/>
              </a:rPr>
              <a:t>Qty       </a:t>
            </a:r>
            <a:r>
              <a:rPr sz="450" b="1" spc="-5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Ne</a:t>
            </a:r>
            <a:r>
              <a:rPr sz="450" b="1" spc="10" dirty="0">
                <a:latin typeface="Arial"/>
                <a:cs typeface="Arial"/>
              </a:rPr>
              <a:t>t</a:t>
            </a:r>
            <a:r>
              <a:rPr sz="450" b="1" spc="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kg</a:t>
            </a:r>
            <a:r>
              <a:rPr sz="450" b="1" dirty="0">
                <a:latin typeface="Arial"/>
                <a:cs typeface="Arial"/>
              </a:rPr>
              <a:t>	</a:t>
            </a:r>
            <a:r>
              <a:rPr sz="450" b="1" spc="15" dirty="0">
                <a:latin typeface="Arial"/>
                <a:cs typeface="Arial"/>
              </a:rPr>
              <a:t>Value</a:t>
            </a:r>
            <a:endParaRPr sz="450">
              <a:latin typeface="Arial"/>
              <a:cs typeface="Arial"/>
            </a:endParaRPr>
          </a:p>
          <a:p>
            <a:pPr marL="46355">
              <a:lnSpc>
                <a:spcPct val="100000"/>
              </a:lnSpc>
              <a:spcBef>
                <a:spcPts val="285"/>
              </a:spcBef>
              <a:tabLst>
                <a:tab pos="311785" algn="l"/>
                <a:tab pos="624205" algn="l"/>
              </a:tabLst>
            </a:pPr>
            <a:r>
              <a:rPr sz="450" spc="15" dirty="0">
                <a:latin typeface="Arial"/>
                <a:cs typeface="Arial"/>
              </a:rPr>
              <a:t>2	9	250</a:t>
            </a:r>
            <a:endParaRPr sz="45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5672432" y="4057959"/>
            <a:ext cx="895985" cy="189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20" dirty="0">
                <a:latin typeface="Arial"/>
                <a:cs typeface="Arial"/>
              </a:rPr>
              <a:t>HS </a:t>
            </a:r>
            <a:r>
              <a:rPr sz="450" b="1" spc="10" dirty="0">
                <a:latin typeface="Arial"/>
                <a:cs typeface="Arial"/>
              </a:rPr>
              <a:t>Tariff </a:t>
            </a:r>
            <a:r>
              <a:rPr sz="450" b="1" spc="15" dirty="0">
                <a:latin typeface="Arial"/>
                <a:cs typeface="Arial"/>
              </a:rPr>
              <a:t>N°    Origin of</a:t>
            </a:r>
            <a:r>
              <a:rPr sz="450" b="1" spc="-6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goods</a:t>
            </a:r>
            <a:endParaRPr sz="450">
              <a:latin typeface="Arial"/>
              <a:cs typeface="Arial"/>
            </a:endParaRPr>
          </a:p>
          <a:p>
            <a:pPr marL="80645">
              <a:lnSpc>
                <a:spcPct val="100000"/>
              </a:lnSpc>
              <a:spcBef>
                <a:spcPts val="285"/>
              </a:spcBef>
              <a:tabLst>
                <a:tab pos="612140" algn="l"/>
              </a:tabLst>
            </a:pPr>
            <a:r>
              <a:rPr sz="450" spc="15" dirty="0">
                <a:latin typeface="Arial"/>
                <a:cs typeface="Arial"/>
              </a:rPr>
              <a:t>789654	</a:t>
            </a:r>
            <a:r>
              <a:rPr sz="450" spc="20" dirty="0">
                <a:latin typeface="Arial"/>
                <a:cs typeface="Arial"/>
              </a:rPr>
              <a:t>US</a:t>
            </a:r>
            <a:endParaRPr sz="450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3340370" y="5214666"/>
            <a:ext cx="58801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Total gross</a:t>
            </a:r>
            <a:r>
              <a:rPr sz="450" b="1" spc="-80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weight:</a:t>
            </a:r>
            <a:endParaRPr sz="45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4023095" y="5214666"/>
            <a:ext cx="15875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spc="15" dirty="0">
                <a:latin typeface="Arial"/>
                <a:cs typeface="Arial"/>
              </a:rPr>
              <a:t>10kg</a:t>
            </a:r>
            <a:endParaRPr sz="450">
              <a:latin typeface="Arial"/>
              <a:cs typeface="Arial"/>
            </a:endParaRPr>
          </a:p>
        </p:txBody>
      </p:sp>
      <p:sp>
        <p:nvSpPr>
          <p:cNvPr id="213" name="object 213"/>
          <p:cNvSpPr txBox="1"/>
          <p:nvPr/>
        </p:nvSpPr>
        <p:spPr>
          <a:xfrm>
            <a:off x="4679198" y="5214666"/>
            <a:ext cx="390525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50" b="1" spc="15" dirty="0">
                <a:latin typeface="Arial"/>
                <a:cs typeface="Arial"/>
              </a:rPr>
              <a:t>Postage</a:t>
            </a:r>
            <a:r>
              <a:rPr sz="450" b="1" spc="-55" dirty="0">
                <a:latin typeface="Arial"/>
                <a:cs typeface="Arial"/>
              </a:rPr>
              <a:t> </a:t>
            </a:r>
            <a:r>
              <a:rPr sz="450" b="1" spc="10" dirty="0">
                <a:latin typeface="Arial"/>
                <a:cs typeface="Arial"/>
              </a:rPr>
              <a:t>fee:</a:t>
            </a:r>
            <a:endParaRPr sz="450">
              <a:latin typeface="Arial"/>
              <a:cs typeface="Arial"/>
            </a:endParaRPr>
          </a:p>
        </p:txBody>
      </p:sp>
      <p:sp>
        <p:nvSpPr>
          <p:cNvPr id="214" name="object 214"/>
          <p:cNvSpPr txBox="1"/>
          <p:nvPr/>
        </p:nvSpPr>
        <p:spPr>
          <a:xfrm>
            <a:off x="3340370" y="5319805"/>
            <a:ext cx="1596390" cy="84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5325" algn="l"/>
                <a:tab pos="1351280" algn="l"/>
              </a:tabLst>
            </a:pPr>
            <a:r>
              <a:rPr sz="450" b="1" spc="15" dirty="0">
                <a:latin typeface="Arial"/>
                <a:cs typeface="Arial"/>
              </a:rPr>
              <a:t>Total</a:t>
            </a:r>
            <a:r>
              <a:rPr sz="450" b="1" spc="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value:</a:t>
            </a:r>
            <a:r>
              <a:rPr sz="450" b="1" dirty="0">
                <a:latin typeface="Arial"/>
                <a:cs typeface="Arial"/>
              </a:rPr>
              <a:t>	</a:t>
            </a:r>
            <a:r>
              <a:rPr sz="450" spc="10" dirty="0">
                <a:latin typeface="Arial"/>
                <a:cs typeface="Arial"/>
              </a:rPr>
              <a:t>25</a:t>
            </a:r>
            <a:r>
              <a:rPr sz="450" spc="15" dirty="0">
                <a:latin typeface="Arial"/>
                <a:cs typeface="Arial"/>
              </a:rPr>
              <a:t>0</a:t>
            </a:r>
            <a:r>
              <a:rPr sz="450" spc="5" dirty="0">
                <a:latin typeface="Arial"/>
                <a:cs typeface="Arial"/>
              </a:rPr>
              <a:t> </a:t>
            </a:r>
            <a:r>
              <a:rPr sz="450" spc="20" dirty="0">
                <a:latin typeface="Arial"/>
                <a:cs typeface="Arial"/>
              </a:rPr>
              <a:t>EUR</a:t>
            </a:r>
            <a:r>
              <a:rPr sz="450" dirty="0">
                <a:latin typeface="Arial"/>
                <a:cs typeface="Arial"/>
              </a:rPr>
              <a:t>	</a:t>
            </a:r>
            <a:r>
              <a:rPr sz="450" b="1" spc="15" dirty="0">
                <a:latin typeface="Arial"/>
                <a:cs typeface="Arial"/>
              </a:rPr>
              <a:t>Invoice:</a:t>
            </a:r>
            <a:endParaRPr sz="450"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5323524" y="5178113"/>
            <a:ext cx="963930" cy="226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3300"/>
              </a:lnSpc>
              <a:tabLst>
                <a:tab pos="629920" algn="l"/>
              </a:tabLst>
            </a:pPr>
            <a:r>
              <a:rPr sz="450" b="1" spc="15" dirty="0">
                <a:latin typeface="Arial"/>
                <a:cs typeface="Arial"/>
              </a:rPr>
              <a:t>License:	</a:t>
            </a:r>
            <a:r>
              <a:rPr sz="450" b="1" spc="10" dirty="0">
                <a:latin typeface="Arial"/>
                <a:cs typeface="Arial"/>
              </a:rPr>
              <a:t>Certificate:  </a:t>
            </a:r>
            <a:r>
              <a:rPr sz="450" b="1" spc="15" dirty="0">
                <a:latin typeface="Arial"/>
                <a:cs typeface="Arial"/>
              </a:rPr>
              <a:t>Office</a:t>
            </a:r>
            <a:r>
              <a:rPr sz="450" b="1" spc="-15" dirty="0">
                <a:latin typeface="Arial"/>
                <a:cs typeface="Arial"/>
              </a:rPr>
              <a:t> </a:t>
            </a:r>
            <a:r>
              <a:rPr sz="450" b="1" spc="20" dirty="0">
                <a:latin typeface="Arial"/>
                <a:cs typeface="Arial"/>
              </a:rPr>
              <a:t>&amp;</a:t>
            </a:r>
            <a:r>
              <a:rPr sz="450" b="1" spc="-1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date</a:t>
            </a:r>
            <a:r>
              <a:rPr sz="450" b="1" spc="-1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of</a:t>
            </a:r>
            <a:r>
              <a:rPr sz="450" b="1" spc="-15" dirty="0">
                <a:latin typeface="Arial"/>
                <a:cs typeface="Arial"/>
              </a:rPr>
              <a:t> </a:t>
            </a:r>
            <a:r>
              <a:rPr sz="450" b="1" spc="15" dirty="0">
                <a:latin typeface="Arial"/>
                <a:cs typeface="Arial"/>
              </a:rPr>
              <a:t>posting:</a:t>
            </a:r>
            <a:endParaRPr sz="450">
              <a:latin typeface="Arial"/>
              <a:cs typeface="Arial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3340265" y="5427468"/>
            <a:ext cx="3129280" cy="38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9"/>
              </a:lnSpc>
            </a:pPr>
            <a:r>
              <a:rPr sz="400" dirty="0">
                <a:latin typeface="Arial"/>
                <a:cs typeface="Arial"/>
              </a:rPr>
              <a:t>I </a:t>
            </a:r>
            <a:r>
              <a:rPr sz="400" spc="5" dirty="0">
                <a:latin typeface="Arial"/>
                <a:cs typeface="Arial"/>
              </a:rPr>
              <a:t>certify that the </a:t>
            </a:r>
            <a:r>
              <a:rPr sz="400" dirty="0">
                <a:latin typeface="Arial"/>
                <a:cs typeface="Arial"/>
              </a:rPr>
              <a:t>particulars in </a:t>
            </a:r>
            <a:r>
              <a:rPr sz="400" spc="5" dirty="0">
                <a:latin typeface="Arial"/>
                <a:cs typeface="Arial"/>
              </a:rPr>
              <a:t>this customs </a:t>
            </a:r>
            <a:r>
              <a:rPr sz="400" dirty="0">
                <a:latin typeface="Arial"/>
                <a:cs typeface="Arial"/>
              </a:rPr>
              <a:t>declaration are </a:t>
            </a:r>
            <a:r>
              <a:rPr sz="400" spc="5" dirty="0">
                <a:latin typeface="Arial"/>
                <a:cs typeface="Arial"/>
              </a:rPr>
              <a:t>correct </a:t>
            </a:r>
            <a:r>
              <a:rPr sz="400" dirty="0">
                <a:latin typeface="Arial"/>
                <a:cs typeface="Arial"/>
              </a:rPr>
              <a:t>and </a:t>
            </a:r>
            <a:r>
              <a:rPr sz="400" spc="5" dirty="0">
                <a:latin typeface="Arial"/>
                <a:cs typeface="Arial"/>
              </a:rPr>
              <a:t>this </a:t>
            </a:r>
            <a:r>
              <a:rPr sz="400" dirty="0">
                <a:latin typeface="Arial"/>
                <a:cs typeface="Arial"/>
              </a:rPr>
              <a:t>item does not </a:t>
            </a:r>
            <a:r>
              <a:rPr sz="400" spc="5" dirty="0">
                <a:latin typeface="Arial"/>
                <a:cs typeface="Arial"/>
              </a:rPr>
              <a:t>contain </a:t>
            </a:r>
            <a:r>
              <a:rPr sz="400" dirty="0">
                <a:latin typeface="Arial"/>
                <a:cs typeface="Arial"/>
              </a:rPr>
              <a:t>any dangerous articles prohibited </a:t>
            </a:r>
            <a:r>
              <a:rPr sz="400" spc="5" dirty="0">
                <a:latin typeface="Arial"/>
                <a:cs typeface="Arial"/>
              </a:rPr>
              <a:t>by  </a:t>
            </a:r>
            <a:r>
              <a:rPr sz="400" dirty="0">
                <a:latin typeface="Arial"/>
                <a:cs typeface="Arial"/>
              </a:rPr>
              <a:t>legislation or by postal or </a:t>
            </a:r>
            <a:r>
              <a:rPr sz="400" spc="5" dirty="0">
                <a:latin typeface="Arial"/>
                <a:cs typeface="Arial"/>
              </a:rPr>
              <a:t>customs regulations. These </a:t>
            </a:r>
            <a:r>
              <a:rPr sz="400" dirty="0">
                <a:latin typeface="Arial"/>
                <a:cs typeface="Arial"/>
              </a:rPr>
              <a:t>data </a:t>
            </a:r>
            <a:r>
              <a:rPr sz="400" spc="5" dirty="0">
                <a:latin typeface="Arial"/>
                <a:cs typeface="Arial"/>
              </a:rPr>
              <a:t>shall be transmitted to the </a:t>
            </a:r>
            <a:r>
              <a:rPr sz="400" dirty="0">
                <a:latin typeface="Arial"/>
                <a:cs typeface="Arial"/>
              </a:rPr>
              <a:t>destination </a:t>
            </a:r>
            <a:r>
              <a:rPr sz="400" spc="5" dirty="0">
                <a:latin typeface="Arial"/>
                <a:cs typeface="Arial"/>
              </a:rPr>
              <a:t>country </a:t>
            </a:r>
            <a:r>
              <a:rPr sz="400" dirty="0">
                <a:latin typeface="Arial"/>
                <a:cs typeface="Arial"/>
              </a:rPr>
              <a:t>operator and </a:t>
            </a:r>
            <a:r>
              <a:rPr sz="400" spc="5" dirty="0">
                <a:latin typeface="Arial"/>
                <a:cs typeface="Arial"/>
              </a:rPr>
              <a:t>to customs  </a:t>
            </a:r>
            <a:r>
              <a:rPr sz="400" dirty="0">
                <a:latin typeface="Arial"/>
                <a:cs typeface="Arial"/>
              </a:rPr>
              <a:t>authorities </a:t>
            </a:r>
            <a:r>
              <a:rPr sz="400" spc="5" dirty="0">
                <a:latin typeface="Arial"/>
                <a:cs typeface="Arial"/>
              </a:rPr>
              <a:t>to </a:t>
            </a:r>
            <a:r>
              <a:rPr sz="400" dirty="0">
                <a:latin typeface="Arial"/>
                <a:cs typeface="Arial"/>
              </a:rPr>
              <a:t>pre-announce </a:t>
            </a:r>
            <a:r>
              <a:rPr sz="400" spc="5" dirty="0">
                <a:latin typeface="Arial"/>
                <a:cs typeface="Arial"/>
              </a:rPr>
              <a:t>shipments (except for the </a:t>
            </a:r>
            <a:r>
              <a:rPr sz="400" dirty="0">
                <a:latin typeface="Arial"/>
                <a:cs typeface="Arial"/>
              </a:rPr>
              <a:t>information </a:t>
            </a:r>
            <a:r>
              <a:rPr sz="400" spc="5" dirty="0">
                <a:latin typeface="Arial"/>
                <a:cs typeface="Arial"/>
              </a:rPr>
              <a:t>marked </a:t>
            </a:r>
            <a:r>
              <a:rPr sz="400" dirty="0">
                <a:latin typeface="Arial"/>
                <a:cs typeface="Arial"/>
              </a:rPr>
              <a:t>with (*): </a:t>
            </a:r>
            <a:r>
              <a:rPr sz="400" spc="5" dirty="0">
                <a:latin typeface="Arial"/>
                <a:cs typeface="Arial"/>
              </a:rPr>
              <a:t>this </a:t>
            </a:r>
            <a:r>
              <a:rPr sz="400" dirty="0">
                <a:latin typeface="Arial"/>
                <a:cs typeface="Arial"/>
              </a:rPr>
              <a:t>is only used </a:t>
            </a:r>
            <a:r>
              <a:rPr sz="400" spc="5" dirty="0">
                <a:latin typeface="Arial"/>
                <a:cs typeface="Arial"/>
              </a:rPr>
              <a:t>for </a:t>
            </a:r>
            <a:r>
              <a:rPr sz="400" dirty="0">
                <a:latin typeface="Arial"/>
                <a:cs typeface="Arial"/>
              </a:rPr>
              <a:t>delivery purposes). Unless </a:t>
            </a:r>
            <a:r>
              <a:rPr sz="400" spc="5" dirty="0">
                <a:latin typeface="Arial"/>
                <a:cs typeface="Arial"/>
              </a:rPr>
              <a:t>you  thick the </a:t>
            </a:r>
            <a:r>
              <a:rPr sz="400" dirty="0">
                <a:latin typeface="Arial"/>
                <a:cs typeface="Arial"/>
              </a:rPr>
              <a:t>box below, data </a:t>
            </a:r>
            <a:r>
              <a:rPr sz="400" spc="5" dirty="0">
                <a:latin typeface="Arial"/>
                <a:cs typeface="Arial"/>
              </a:rPr>
              <a:t>related to the sender </a:t>
            </a:r>
            <a:r>
              <a:rPr sz="400" dirty="0">
                <a:latin typeface="Arial"/>
                <a:cs typeface="Arial"/>
              </a:rPr>
              <a:t>and addressee </a:t>
            </a:r>
            <a:r>
              <a:rPr sz="400" spc="5" dirty="0">
                <a:latin typeface="Arial"/>
                <a:cs typeface="Arial"/>
              </a:rPr>
              <a:t>may </a:t>
            </a:r>
            <a:r>
              <a:rPr sz="400" dirty="0">
                <a:latin typeface="Arial"/>
                <a:cs typeface="Arial"/>
              </a:rPr>
              <a:t>also </a:t>
            </a:r>
            <a:r>
              <a:rPr sz="400" spc="5" dirty="0">
                <a:latin typeface="Arial"/>
                <a:cs typeface="Arial"/>
              </a:rPr>
              <a:t>be </a:t>
            </a:r>
            <a:r>
              <a:rPr sz="400" dirty="0">
                <a:latin typeface="Arial"/>
                <a:cs typeface="Arial"/>
              </a:rPr>
              <a:t>used </a:t>
            </a:r>
            <a:r>
              <a:rPr sz="400" spc="5" dirty="0">
                <a:latin typeface="Arial"/>
                <a:cs typeface="Arial"/>
              </a:rPr>
              <a:t>for the </a:t>
            </a:r>
            <a:r>
              <a:rPr sz="400" dirty="0">
                <a:latin typeface="Arial"/>
                <a:cs typeface="Arial"/>
              </a:rPr>
              <a:t>provision of information as </a:t>
            </a:r>
            <a:r>
              <a:rPr sz="400" spc="5" dirty="0">
                <a:latin typeface="Arial"/>
                <a:cs typeface="Arial"/>
              </a:rPr>
              <a:t>to </a:t>
            </a:r>
            <a:r>
              <a:rPr sz="400" dirty="0">
                <a:latin typeface="Arial"/>
                <a:cs typeface="Arial"/>
              </a:rPr>
              <a:t>our </a:t>
            </a:r>
            <a:r>
              <a:rPr sz="400" spc="5" dirty="0">
                <a:latin typeface="Arial"/>
                <a:cs typeface="Arial"/>
              </a:rPr>
              <a:t>services. As  sender, you confirm </a:t>
            </a:r>
            <a:r>
              <a:rPr sz="400" dirty="0">
                <a:latin typeface="Arial"/>
                <a:cs typeface="Arial"/>
              </a:rPr>
              <a:t>having duly informed </a:t>
            </a:r>
            <a:r>
              <a:rPr sz="400" spc="5" dirty="0">
                <a:latin typeface="Arial"/>
                <a:cs typeface="Arial"/>
              </a:rPr>
              <a:t>the </a:t>
            </a:r>
            <a:r>
              <a:rPr sz="400" dirty="0">
                <a:latin typeface="Arial"/>
                <a:cs typeface="Arial"/>
              </a:rPr>
              <a:t>addressee of </a:t>
            </a:r>
            <a:r>
              <a:rPr sz="400" spc="5" dirty="0">
                <a:latin typeface="Arial"/>
                <a:cs typeface="Arial"/>
              </a:rPr>
              <a:t>these </a:t>
            </a:r>
            <a:r>
              <a:rPr sz="400" dirty="0">
                <a:latin typeface="Arial"/>
                <a:cs typeface="Arial"/>
              </a:rPr>
              <a:t>intended uses and having obtained his/her </a:t>
            </a:r>
            <a:r>
              <a:rPr sz="400" spc="5" dirty="0">
                <a:latin typeface="Arial"/>
                <a:cs typeface="Arial"/>
              </a:rPr>
              <a:t>consent. The sender or  </a:t>
            </a:r>
            <a:r>
              <a:rPr sz="400" dirty="0">
                <a:latin typeface="Arial"/>
                <a:cs typeface="Arial"/>
              </a:rPr>
              <a:t>addressee </a:t>
            </a:r>
            <a:r>
              <a:rPr sz="400" spc="5" dirty="0">
                <a:latin typeface="Arial"/>
                <a:cs typeface="Arial"/>
              </a:rPr>
              <a:t>may request </a:t>
            </a:r>
            <a:r>
              <a:rPr sz="400" dirty="0">
                <a:latin typeface="Arial"/>
                <a:cs typeface="Arial"/>
              </a:rPr>
              <a:t>in writing </a:t>
            </a:r>
            <a:r>
              <a:rPr sz="400" spc="5" dirty="0">
                <a:latin typeface="Arial"/>
                <a:cs typeface="Arial"/>
              </a:rPr>
              <a:t>the </a:t>
            </a:r>
            <a:r>
              <a:rPr sz="400" dirty="0">
                <a:latin typeface="Arial"/>
                <a:cs typeface="Arial"/>
              </a:rPr>
              <a:t>provision of its personal data as held in our </a:t>
            </a:r>
            <a:r>
              <a:rPr sz="400" spc="5" dirty="0">
                <a:latin typeface="Arial"/>
                <a:cs typeface="Arial"/>
              </a:rPr>
              <a:t>registers </a:t>
            </a:r>
            <a:r>
              <a:rPr sz="400" dirty="0">
                <a:latin typeface="Arial"/>
                <a:cs typeface="Arial"/>
              </a:rPr>
              <a:t>by </a:t>
            </a:r>
            <a:r>
              <a:rPr sz="400" spc="5" dirty="0">
                <a:latin typeface="Arial"/>
                <a:cs typeface="Arial"/>
              </a:rPr>
              <a:t>sending a signed </a:t>
            </a:r>
            <a:r>
              <a:rPr sz="400" dirty="0">
                <a:latin typeface="Arial"/>
                <a:cs typeface="Arial"/>
              </a:rPr>
              <a:t>and dated request </a:t>
            </a:r>
            <a:r>
              <a:rPr sz="400" spc="5" dirty="0">
                <a:latin typeface="Arial"/>
                <a:cs typeface="Arial"/>
              </a:rPr>
              <a:t>to  </a:t>
            </a:r>
            <a:r>
              <a:rPr sz="400" dirty="0">
                <a:latin typeface="Arial"/>
                <a:cs typeface="Arial"/>
              </a:rPr>
              <a:t>bpost, Contact Center, </a:t>
            </a:r>
            <a:r>
              <a:rPr sz="400" spc="10" dirty="0">
                <a:latin typeface="Arial"/>
                <a:cs typeface="Arial"/>
              </a:rPr>
              <a:t>PO </a:t>
            </a:r>
            <a:r>
              <a:rPr sz="400" dirty="0">
                <a:latin typeface="Arial"/>
                <a:cs typeface="Arial"/>
              </a:rPr>
              <a:t>box 5000, 1000 </a:t>
            </a:r>
            <a:r>
              <a:rPr sz="400" spc="5" dirty="0">
                <a:latin typeface="Arial"/>
                <a:cs typeface="Arial"/>
              </a:rPr>
              <a:t>Brussels, Belgium.</a:t>
            </a:r>
            <a:endParaRPr sz="400">
              <a:latin typeface="Arial"/>
              <a:cs typeface="Arial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3340265" y="5848092"/>
            <a:ext cx="3190875" cy="21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9"/>
              </a:lnSpc>
            </a:pPr>
            <a:r>
              <a:rPr sz="400" dirty="0">
                <a:latin typeface="Arial"/>
                <a:cs typeface="Arial"/>
              </a:rPr>
              <a:t>[ ] I </a:t>
            </a:r>
            <a:r>
              <a:rPr sz="400" spc="5" dirty="0">
                <a:latin typeface="Arial"/>
                <a:cs typeface="Arial"/>
              </a:rPr>
              <a:t>do </a:t>
            </a:r>
            <a:r>
              <a:rPr sz="400" dirty="0">
                <a:latin typeface="Arial"/>
                <a:cs typeface="Arial"/>
              </a:rPr>
              <a:t>not wish </a:t>
            </a:r>
            <a:r>
              <a:rPr sz="400" spc="5" dirty="0">
                <a:latin typeface="Arial"/>
                <a:cs typeface="Arial"/>
              </a:rPr>
              <a:t>that my </a:t>
            </a:r>
            <a:r>
              <a:rPr sz="400" dirty="0">
                <a:latin typeface="Arial"/>
                <a:cs typeface="Arial"/>
              </a:rPr>
              <a:t>personal data and </a:t>
            </a:r>
            <a:r>
              <a:rPr sz="400" spc="5" dirty="0">
                <a:latin typeface="Arial"/>
                <a:cs typeface="Arial"/>
              </a:rPr>
              <a:t>the </a:t>
            </a:r>
            <a:r>
              <a:rPr sz="400" dirty="0">
                <a:latin typeface="Arial"/>
                <a:cs typeface="Arial"/>
              </a:rPr>
              <a:t>personal data </a:t>
            </a:r>
            <a:r>
              <a:rPr sz="400" spc="5" dirty="0">
                <a:latin typeface="Arial"/>
                <a:cs typeface="Arial"/>
              </a:rPr>
              <a:t>related to the </a:t>
            </a:r>
            <a:r>
              <a:rPr sz="400" dirty="0">
                <a:latin typeface="Arial"/>
                <a:cs typeface="Arial"/>
              </a:rPr>
              <a:t>addressee </a:t>
            </a:r>
            <a:r>
              <a:rPr sz="400" spc="5" dirty="0">
                <a:latin typeface="Arial"/>
                <a:cs typeface="Arial"/>
              </a:rPr>
              <a:t>be </a:t>
            </a:r>
            <a:r>
              <a:rPr sz="400" dirty="0">
                <a:latin typeface="Arial"/>
                <a:cs typeface="Arial"/>
              </a:rPr>
              <a:t>used by bpost/its affiliates </a:t>
            </a:r>
            <a:r>
              <a:rPr sz="400" spc="5" dirty="0">
                <a:latin typeface="Arial"/>
                <a:cs typeface="Arial"/>
              </a:rPr>
              <a:t>for providing </a:t>
            </a:r>
            <a:r>
              <a:rPr sz="400" dirty="0">
                <a:latin typeface="Arial"/>
                <a:cs typeface="Arial"/>
              </a:rPr>
              <a:t>us </a:t>
            </a:r>
            <a:r>
              <a:rPr sz="400" spc="5" dirty="0">
                <a:latin typeface="Arial"/>
                <a:cs typeface="Arial"/>
              </a:rPr>
              <a:t>with  </a:t>
            </a:r>
            <a:r>
              <a:rPr sz="400" dirty="0">
                <a:latin typeface="Arial"/>
                <a:cs typeface="Arial"/>
              </a:rPr>
              <a:t>information as </a:t>
            </a:r>
            <a:r>
              <a:rPr sz="400" spc="5" dirty="0">
                <a:latin typeface="Arial"/>
                <a:cs typeface="Arial"/>
              </a:rPr>
              <a:t>to their</a:t>
            </a:r>
            <a:r>
              <a:rPr sz="400" spc="-60" dirty="0">
                <a:latin typeface="Arial"/>
                <a:cs typeface="Arial"/>
              </a:rPr>
              <a:t> </a:t>
            </a:r>
            <a:r>
              <a:rPr sz="400" spc="5" dirty="0">
                <a:latin typeface="Arial"/>
                <a:cs typeface="Arial"/>
              </a:rPr>
              <a:t>services.</a:t>
            </a:r>
            <a:endParaRPr sz="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450" b="1" spc="10" dirty="0">
                <a:latin typeface="Arial"/>
                <a:cs typeface="Arial"/>
              </a:rPr>
              <a:t>Date </a:t>
            </a:r>
            <a:r>
              <a:rPr sz="450" b="1" spc="15" dirty="0">
                <a:latin typeface="Arial"/>
                <a:cs typeface="Arial"/>
              </a:rPr>
              <a:t>and </a:t>
            </a:r>
            <a:r>
              <a:rPr sz="450" b="1" spc="10" dirty="0">
                <a:latin typeface="Arial"/>
                <a:cs typeface="Arial"/>
              </a:rPr>
              <a:t>sender </a:t>
            </a:r>
            <a:r>
              <a:rPr sz="450" b="1" spc="15" dirty="0">
                <a:latin typeface="Arial"/>
                <a:cs typeface="Arial"/>
              </a:rPr>
              <a:t>signature:</a:t>
            </a:r>
            <a:r>
              <a:rPr sz="450" b="1" spc="85" dirty="0">
                <a:latin typeface="Arial"/>
                <a:cs typeface="Arial"/>
              </a:rPr>
              <a:t> </a:t>
            </a:r>
            <a:r>
              <a:rPr sz="450" spc="15" dirty="0">
                <a:latin typeface="Arial"/>
                <a:cs typeface="Arial"/>
              </a:rPr>
              <a:t>26/07/2018</a:t>
            </a:r>
            <a:endParaRPr sz="450">
              <a:latin typeface="Arial"/>
              <a:cs typeface="Arial"/>
            </a:endParaRPr>
          </a:p>
        </p:txBody>
      </p:sp>
      <p:sp>
        <p:nvSpPr>
          <p:cNvPr id="218" name="object 218"/>
          <p:cNvSpPr/>
          <p:nvPr/>
        </p:nvSpPr>
        <p:spPr>
          <a:xfrm>
            <a:off x="746795" y="21980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723809" y="21980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746589" y="21980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23809" y="23885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746589" y="23885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23809" y="25790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746589" y="25790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746795" y="29600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23809" y="29600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2746589" y="29600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23809" y="31505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2746589" y="31505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object 230"/>
          <p:cNvSpPr txBox="1"/>
          <p:nvPr/>
        </p:nvSpPr>
        <p:spPr>
          <a:xfrm>
            <a:off x="1211299" y="1774232"/>
            <a:ext cx="1079873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Per</a:t>
            </a:r>
            <a:r>
              <a:rPr sz="1300" b="1" spc="-10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300" b="1" spc="-105" dirty="0">
                <a:solidFill>
                  <a:srgbClr val="5A5A5F"/>
                </a:solidFill>
                <a:latin typeface="Arial"/>
                <a:cs typeface="Arial"/>
              </a:rPr>
              <a:t>s</a:t>
            </a:r>
            <a:r>
              <a:rPr lang="nl-BE" sz="1300" b="1" dirty="0">
                <a:solidFill>
                  <a:srgbClr val="5A5A5F"/>
                </a:solidFill>
                <a:latin typeface="Arial"/>
                <a:cs typeface="Arial"/>
              </a:rPr>
              <a:t>hipment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707299" y="2183165"/>
            <a:ext cx="2040889" cy="773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3700"/>
              </a:lnSpc>
              <a:tabLst>
                <a:tab pos="2027555" algn="l"/>
              </a:tabLst>
            </a:pPr>
            <a:r>
              <a:rPr sz="1100" spc="-15" dirty="0">
                <a:solidFill>
                  <a:srgbClr val="5A5A5F"/>
                </a:solidFill>
                <a:latin typeface="Arial"/>
                <a:cs typeface="Arial"/>
              </a:rPr>
              <a:t>C</a:t>
            </a:r>
            <a:r>
              <a:rPr sz="1100" u="dash" spc="-15" dirty="0">
                <a:solidFill>
                  <a:srgbClr val="5A5A5F"/>
                </a:solidFill>
                <a:latin typeface="Arial"/>
                <a:cs typeface="Arial"/>
              </a:rPr>
              <a:t>ategory</a:t>
            </a:r>
            <a:r>
              <a:rPr lang="en-US" sz="1100" u="dash" spc="-15" dirty="0">
                <a:solidFill>
                  <a:srgbClr val="5A5A5F"/>
                </a:solidFill>
                <a:latin typeface="Arial"/>
                <a:cs typeface="Arial"/>
              </a:rPr>
              <a:t> (goods/</a:t>
            </a:r>
            <a:r>
              <a:rPr sz="1100" u="dash" spc="-15" dirty="0">
                <a:solidFill>
                  <a:srgbClr val="5A5A5F"/>
                </a:solidFill>
                <a:latin typeface="Arial"/>
                <a:cs typeface="Arial"/>
              </a:rPr>
              <a:t>documents</a:t>
            </a:r>
            <a:r>
              <a:rPr lang="en-US" sz="1100" u="dash" spc="-15" dirty="0">
                <a:solidFill>
                  <a:srgbClr val="5A5A5F"/>
                </a:solidFill>
                <a:latin typeface="Arial"/>
                <a:cs typeface="Arial"/>
              </a:rPr>
              <a:t>)</a:t>
            </a:r>
            <a:r>
              <a:rPr sz="1100" u="dash" spc="-15" dirty="0">
                <a:solidFill>
                  <a:srgbClr val="5A5A5F"/>
                </a:solidFill>
                <a:latin typeface="Arial"/>
                <a:cs typeface="Arial"/>
              </a:rPr>
              <a:t>  </a:t>
            </a:r>
            <a:r>
              <a:rPr sz="1100" spc="-20" dirty="0">
                <a:solidFill>
                  <a:srgbClr val="5A5A5F"/>
                </a:solidFill>
                <a:latin typeface="Arial"/>
                <a:cs typeface="Arial"/>
              </a:rPr>
              <a:t>V</a:t>
            </a:r>
            <a:r>
              <a:rPr sz="1100" u="dash" spc="-20" dirty="0">
                <a:solidFill>
                  <a:srgbClr val="5A5A5F"/>
                </a:solidFill>
                <a:latin typeface="Arial"/>
                <a:cs typeface="Arial"/>
              </a:rPr>
              <a:t>alue 	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 Sender’s</a:t>
            </a:r>
            <a:r>
              <a:rPr sz="1100" spc="-8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signature</a:t>
            </a:r>
            <a:endParaRPr sz="11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(to certify</a:t>
            </a:r>
            <a:r>
              <a:rPr sz="1100" spc="-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declaration)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746795" y="38297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 txBox="1"/>
          <p:nvPr/>
        </p:nvSpPr>
        <p:spPr>
          <a:xfrm>
            <a:off x="707299" y="2968335"/>
            <a:ext cx="2040889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27555" algn="l"/>
              </a:tabLst>
            </a:pP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D</a:t>
            </a:r>
            <a:r>
              <a:rPr sz="1100" u="dash" spc="-5" dirty="0">
                <a:solidFill>
                  <a:srgbClr val="5A5A5F"/>
                </a:solidFill>
                <a:latin typeface="Arial"/>
                <a:cs typeface="Arial"/>
              </a:rPr>
              <a:t>ate	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723809" y="3829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746589" y="3829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46795" y="42107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723809" y="4210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746589" y="42107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46795" y="44012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23809" y="44012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746589" y="44012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 txBox="1"/>
          <p:nvPr/>
        </p:nvSpPr>
        <p:spPr>
          <a:xfrm>
            <a:off x="1211299" y="3405931"/>
            <a:ext cx="1079873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Per</a:t>
            </a:r>
            <a:r>
              <a:rPr sz="1300" b="1" spc="-10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300" b="1" dirty="0">
                <a:solidFill>
                  <a:srgbClr val="5A5A5F"/>
                </a:solidFill>
                <a:latin typeface="Arial"/>
                <a:cs typeface="Arial"/>
              </a:rPr>
              <a:t>shipment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609600" y="3814865"/>
            <a:ext cx="2467519" cy="3699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3700"/>
              </a:lnSpc>
            </a:pPr>
            <a:r>
              <a:rPr sz="1100" spc="-10" dirty="0">
                <a:solidFill>
                  <a:srgbClr val="5A5A5F"/>
                </a:solidFill>
                <a:latin typeface="Arial"/>
                <a:cs typeface="Arial"/>
              </a:rPr>
              <a:t>Trade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tariff</a:t>
            </a:r>
            <a:r>
              <a:rPr sz="1100" spc="-8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(Harmonised  System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or HS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 code)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for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each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item of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shipments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746795" y="51014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723809" y="5101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746589" y="5101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746795" y="52919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723809" y="52919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746589" y="52919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746795" y="54824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723809" y="5482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746589" y="5482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46795" y="56729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723809" y="56729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2746589" y="56729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46795" y="5863422"/>
            <a:ext cx="1988820" cy="0"/>
          </a:xfrm>
          <a:custGeom>
            <a:avLst/>
            <a:gdLst/>
            <a:ahLst/>
            <a:cxnLst/>
            <a:rect l="l" t="t" r="r" b="b"/>
            <a:pathLst>
              <a:path w="1988820">
                <a:moveTo>
                  <a:pt x="0" y="0"/>
                </a:moveTo>
                <a:lnTo>
                  <a:pt x="1988299" y="0"/>
                </a:lnTo>
              </a:path>
            </a:pathLst>
          </a:custGeom>
          <a:ln w="7620">
            <a:solidFill>
              <a:srgbClr val="5A5A5F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23809" y="5863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2746589" y="586342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7620">
            <a:solidFill>
              <a:srgbClr val="5A5A5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 txBox="1"/>
          <p:nvPr/>
        </p:nvSpPr>
        <p:spPr>
          <a:xfrm>
            <a:off x="693821" y="4209517"/>
            <a:ext cx="2040889" cy="669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Country of origin of</a:t>
            </a:r>
            <a:r>
              <a:rPr sz="1100" spc="-6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goods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516255">
              <a:lnSpc>
                <a:spcPct val="100000"/>
              </a:lnSpc>
              <a:spcBef>
                <a:spcPts val="910"/>
              </a:spcBef>
            </a:pPr>
            <a:r>
              <a:rPr lang="nl-BE" sz="1300" b="1" dirty="0">
                <a:solidFill>
                  <a:srgbClr val="5A5A5F"/>
                </a:solidFill>
                <a:latin typeface="Arial"/>
                <a:cs typeface="Arial"/>
              </a:rPr>
              <a:t>Contents - per item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60" name="object 260"/>
          <p:cNvSpPr txBox="1"/>
          <p:nvPr/>
        </p:nvSpPr>
        <p:spPr>
          <a:xfrm>
            <a:off x="707299" y="5101379"/>
            <a:ext cx="2533425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Description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 as detailed as possible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718677" y="5277348"/>
            <a:ext cx="546100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Quantity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707299" y="5490633"/>
            <a:ext cx="45783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0" dirty="0">
                <a:solidFill>
                  <a:srgbClr val="5A5A5F"/>
                </a:solidFill>
                <a:latin typeface="Arial"/>
                <a:cs typeface="Arial"/>
              </a:rPr>
              <a:t>W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eight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3" name="object 263"/>
          <p:cNvSpPr txBox="1"/>
          <p:nvPr/>
        </p:nvSpPr>
        <p:spPr>
          <a:xfrm>
            <a:off x="707299" y="5681183"/>
            <a:ext cx="372745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25" dirty="0">
                <a:solidFill>
                  <a:srgbClr val="5A5A5F"/>
                </a:solidFill>
                <a:latin typeface="Arial"/>
                <a:cs typeface="Arial"/>
              </a:rPr>
              <a:t>Value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719994" y="1692237"/>
            <a:ext cx="369570" cy="369570"/>
          </a:xfrm>
          <a:custGeom>
            <a:avLst/>
            <a:gdLst/>
            <a:ahLst/>
            <a:cxnLst/>
            <a:rect l="l" t="t" r="r" b="b"/>
            <a:pathLst>
              <a:path w="369569" h="369569">
                <a:moveTo>
                  <a:pt x="184505" y="0"/>
                </a:moveTo>
                <a:lnTo>
                  <a:pt x="135459" y="6590"/>
                </a:lnTo>
                <a:lnTo>
                  <a:pt x="91385" y="25188"/>
                </a:lnTo>
                <a:lnTo>
                  <a:pt x="54043" y="54036"/>
                </a:lnTo>
                <a:lnTo>
                  <a:pt x="25192" y="91376"/>
                </a:lnTo>
                <a:lnTo>
                  <a:pt x="6591" y="135447"/>
                </a:lnTo>
                <a:lnTo>
                  <a:pt x="0" y="184492"/>
                </a:lnTo>
                <a:lnTo>
                  <a:pt x="6591" y="233543"/>
                </a:lnTo>
                <a:lnTo>
                  <a:pt x="25192" y="277618"/>
                </a:lnTo>
                <a:lnTo>
                  <a:pt x="54043" y="314960"/>
                </a:lnTo>
                <a:lnTo>
                  <a:pt x="91385" y="343809"/>
                </a:lnTo>
                <a:lnTo>
                  <a:pt x="135459" y="362408"/>
                </a:lnTo>
                <a:lnTo>
                  <a:pt x="184505" y="368998"/>
                </a:lnTo>
                <a:lnTo>
                  <a:pt x="233551" y="362408"/>
                </a:lnTo>
                <a:lnTo>
                  <a:pt x="277625" y="343809"/>
                </a:lnTo>
                <a:lnTo>
                  <a:pt x="314967" y="314960"/>
                </a:lnTo>
                <a:lnTo>
                  <a:pt x="343819" y="277618"/>
                </a:lnTo>
                <a:lnTo>
                  <a:pt x="362419" y="233543"/>
                </a:lnTo>
                <a:lnTo>
                  <a:pt x="369011" y="184492"/>
                </a:lnTo>
                <a:lnTo>
                  <a:pt x="362419" y="135447"/>
                </a:lnTo>
                <a:lnTo>
                  <a:pt x="343819" y="91376"/>
                </a:lnTo>
                <a:lnTo>
                  <a:pt x="314967" y="54036"/>
                </a:lnTo>
                <a:lnTo>
                  <a:pt x="277625" y="25188"/>
                </a:lnTo>
                <a:lnTo>
                  <a:pt x="233551" y="6590"/>
                </a:lnTo>
                <a:lnTo>
                  <a:pt x="184505" y="0"/>
                </a:lnTo>
                <a:close/>
              </a:path>
            </a:pathLst>
          </a:custGeom>
          <a:solidFill>
            <a:srgbClr val="009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719994" y="4597436"/>
            <a:ext cx="369011" cy="36899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719994" y="3333836"/>
            <a:ext cx="369570" cy="369570"/>
          </a:xfrm>
          <a:custGeom>
            <a:avLst/>
            <a:gdLst/>
            <a:ahLst/>
            <a:cxnLst/>
            <a:rect l="l" t="t" r="r" b="b"/>
            <a:pathLst>
              <a:path w="369569" h="369570">
                <a:moveTo>
                  <a:pt x="184505" y="0"/>
                </a:moveTo>
                <a:lnTo>
                  <a:pt x="135459" y="6590"/>
                </a:lnTo>
                <a:lnTo>
                  <a:pt x="91385" y="25188"/>
                </a:lnTo>
                <a:lnTo>
                  <a:pt x="54043" y="54036"/>
                </a:lnTo>
                <a:lnTo>
                  <a:pt x="25192" y="91376"/>
                </a:lnTo>
                <a:lnTo>
                  <a:pt x="6591" y="135447"/>
                </a:lnTo>
                <a:lnTo>
                  <a:pt x="0" y="184492"/>
                </a:lnTo>
                <a:lnTo>
                  <a:pt x="6591" y="233543"/>
                </a:lnTo>
                <a:lnTo>
                  <a:pt x="25192" y="277618"/>
                </a:lnTo>
                <a:lnTo>
                  <a:pt x="54043" y="314959"/>
                </a:lnTo>
                <a:lnTo>
                  <a:pt x="91385" y="343809"/>
                </a:lnTo>
                <a:lnTo>
                  <a:pt x="135459" y="362408"/>
                </a:lnTo>
                <a:lnTo>
                  <a:pt x="184505" y="368998"/>
                </a:lnTo>
                <a:lnTo>
                  <a:pt x="233551" y="362408"/>
                </a:lnTo>
                <a:lnTo>
                  <a:pt x="277625" y="343809"/>
                </a:lnTo>
                <a:lnTo>
                  <a:pt x="314967" y="314959"/>
                </a:lnTo>
                <a:lnTo>
                  <a:pt x="343819" y="277618"/>
                </a:lnTo>
                <a:lnTo>
                  <a:pt x="362419" y="233543"/>
                </a:lnTo>
                <a:lnTo>
                  <a:pt x="369011" y="184492"/>
                </a:lnTo>
                <a:lnTo>
                  <a:pt x="362419" y="135447"/>
                </a:lnTo>
                <a:lnTo>
                  <a:pt x="343819" y="91376"/>
                </a:lnTo>
                <a:lnTo>
                  <a:pt x="314967" y="54036"/>
                </a:lnTo>
                <a:lnTo>
                  <a:pt x="277625" y="25188"/>
                </a:lnTo>
                <a:lnTo>
                  <a:pt x="233551" y="6590"/>
                </a:lnTo>
                <a:lnTo>
                  <a:pt x="184505" y="0"/>
                </a:lnTo>
                <a:close/>
              </a:path>
            </a:pathLst>
          </a:custGeom>
          <a:solidFill>
            <a:srgbClr val="009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787626" y="1766665"/>
            <a:ext cx="233679" cy="107950"/>
          </a:xfrm>
          <a:custGeom>
            <a:avLst/>
            <a:gdLst/>
            <a:ahLst/>
            <a:cxnLst/>
            <a:rect l="l" t="t" r="r" b="b"/>
            <a:pathLst>
              <a:path w="233680" h="107950">
                <a:moveTo>
                  <a:pt x="7264" y="50495"/>
                </a:moveTo>
                <a:lnTo>
                  <a:pt x="0" y="53835"/>
                </a:lnTo>
                <a:lnTo>
                  <a:pt x="7251" y="57200"/>
                </a:lnTo>
                <a:lnTo>
                  <a:pt x="108915" y="104457"/>
                </a:lnTo>
                <a:lnTo>
                  <a:pt x="116154" y="107835"/>
                </a:lnTo>
                <a:lnTo>
                  <a:pt x="123380" y="104419"/>
                </a:lnTo>
                <a:lnTo>
                  <a:pt x="226072" y="55816"/>
                </a:lnTo>
                <a:lnTo>
                  <a:pt x="233286" y="52400"/>
                </a:lnTo>
                <a:lnTo>
                  <a:pt x="226009" y="49123"/>
                </a:lnTo>
                <a:lnTo>
                  <a:pt x="124409" y="3289"/>
                </a:lnTo>
                <a:lnTo>
                  <a:pt x="117119" y="0"/>
                </a:lnTo>
                <a:lnTo>
                  <a:pt x="109867" y="3340"/>
                </a:lnTo>
                <a:lnTo>
                  <a:pt x="7264" y="50495"/>
                </a:lnTo>
                <a:close/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791749" y="1819783"/>
            <a:ext cx="225425" cy="167640"/>
          </a:xfrm>
          <a:custGeom>
            <a:avLst/>
            <a:gdLst/>
            <a:ahLst/>
            <a:cxnLst/>
            <a:rect l="l" t="t" r="r" b="b"/>
            <a:pathLst>
              <a:path w="225425" h="167639">
                <a:moveTo>
                  <a:pt x="0" y="0"/>
                </a:moveTo>
                <a:lnTo>
                  <a:pt x="0" y="105943"/>
                </a:lnTo>
                <a:lnTo>
                  <a:pt x="0" y="113931"/>
                </a:lnTo>
                <a:lnTo>
                  <a:pt x="7213" y="117348"/>
                </a:lnTo>
                <a:lnTo>
                  <a:pt x="104825" y="163664"/>
                </a:lnTo>
                <a:lnTo>
                  <a:pt x="112039" y="167081"/>
                </a:lnTo>
                <a:lnTo>
                  <a:pt x="119265" y="163690"/>
                </a:lnTo>
                <a:lnTo>
                  <a:pt x="217627" y="117335"/>
                </a:lnTo>
                <a:lnTo>
                  <a:pt x="224853" y="113931"/>
                </a:lnTo>
                <a:lnTo>
                  <a:pt x="224853" y="105943"/>
                </a:lnTo>
                <a:lnTo>
                  <a:pt x="224853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935847" y="1894968"/>
            <a:ext cx="55880" cy="25400"/>
          </a:xfrm>
          <a:custGeom>
            <a:avLst/>
            <a:gdLst/>
            <a:ahLst/>
            <a:cxnLst/>
            <a:rect l="l" t="t" r="r" b="b"/>
            <a:pathLst>
              <a:path w="55880" h="25400">
                <a:moveTo>
                  <a:pt x="0" y="25311"/>
                </a:moveTo>
                <a:lnTo>
                  <a:pt x="55740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49102" y="1792349"/>
            <a:ext cx="110489" cy="53340"/>
          </a:xfrm>
          <a:custGeom>
            <a:avLst/>
            <a:gdLst/>
            <a:ahLst/>
            <a:cxnLst/>
            <a:rect l="l" t="t" r="r" b="b"/>
            <a:pathLst>
              <a:path w="110490" h="53339">
                <a:moveTo>
                  <a:pt x="0" y="0"/>
                </a:moveTo>
                <a:lnTo>
                  <a:pt x="109956" y="53301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903513" y="1875184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118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787626" y="3412765"/>
            <a:ext cx="233679" cy="107950"/>
          </a:xfrm>
          <a:custGeom>
            <a:avLst/>
            <a:gdLst/>
            <a:ahLst/>
            <a:cxnLst/>
            <a:rect l="l" t="t" r="r" b="b"/>
            <a:pathLst>
              <a:path w="233680" h="107950">
                <a:moveTo>
                  <a:pt x="7264" y="50495"/>
                </a:moveTo>
                <a:lnTo>
                  <a:pt x="0" y="53835"/>
                </a:lnTo>
                <a:lnTo>
                  <a:pt x="7251" y="57200"/>
                </a:lnTo>
                <a:lnTo>
                  <a:pt x="108915" y="104457"/>
                </a:lnTo>
                <a:lnTo>
                  <a:pt x="116154" y="107835"/>
                </a:lnTo>
                <a:lnTo>
                  <a:pt x="123380" y="104419"/>
                </a:lnTo>
                <a:lnTo>
                  <a:pt x="226072" y="55816"/>
                </a:lnTo>
                <a:lnTo>
                  <a:pt x="233286" y="52400"/>
                </a:lnTo>
                <a:lnTo>
                  <a:pt x="226009" y="49123"/>
                </a:lnTo>
                <a:lnTo>
                  <a:pt x="124409" y="3289"/>
                </a:lnTo>
                <a:lnTo>
                  <a:pt x="117119" y="0"/>
                </a:lnTo>
                <a:lnTo>
                  <a:pt x="109867" y="3340"/>
                </a:lnTo>
                <a:lnTo>
                  <a:pt x="7264" y="50495"/>
                </a:lnTo>
                <a:close/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791749" y="3465872"/>
            <a:ext cx="225425" cy="167640"/>
          </a:xfrm>
          <a:custGeom>
            <a:avLst/>
            <a:gdLst/>
            <a:ahLst/>
            <a:cxnLst/>
            <a:rect l="l" t="t" r="r" b="b"/>
            <a:pathLst>
              <a:path w="225425" h="167639">
                <a:moveTo>
                  <a:pt x="0" y="0"/>
                </a:moveTo>
                <a:lnTo>
                  <a:pt x="0" y="105943"/>
                </a:lnTo>
                <a:lnTo>
                  <a:pt x="0" y="113931"/>
                </a:lnTo>
                <a:lnTo>
                  <a:pt x="7213" y="117348"/>
                </a:lnTo>
                <a:lnTo>
                  <a:pt x="104825" y="163664"/>
                </a:lnTo>
                <a:lnTo>
                  <a:pt x="112039" y="167081"/>
                </a:lnTo>
                <a:lnTo>
                  <a:pt x="119265" y="163690"/>
                </a:lnTo>
                <a:lnTo>
                  <a:pt x="217627" y="117335"/>
                </a:lnTo>
                <a:lnTo>
                  <a:pt x="224853" y="113931"/>
                </a:lnTo>
                <a:lnTo>
                  <a:pt x="224853" y="105943"/>
                </a:lnTo>
                <a:lnTo>
                  <a:pt x="224853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935847" y="3541057"/>
            <a:ext cx="55880" cy="25400"/>
          </a:xfrm>
          <a:custGeom>
            <a:avLst/>
            <a:gdLst/>
            <a:ahLst/>
            <a:cxnLst/>
            <a:rect l="l" t="t" r="r" b="b"/>
            <a:pathLst>
              <a:path w="55880" h="25400">
                <a:moveTo>
                  <a:pt x="0" y="25311"/>
                </a:moveTo>
                <a:lnTo>
                  <a:pt x="55740" y="0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849102" y="3438438"/>
            <a:ext cx="110489" cy="53340"/>
          </a:xfrm>
          <a:custGeom>
            <a:avLst/>
            <a:gdLst/>
            <a:ahLst/>
            <a:cxnLst/>
            <a:rect l="l" t="t" r="r" b="b"/>
            <a:pathLst>
              <a:path w="110490" h="53339">
                <a:moveTo>
                  <a:pt x="0" y="0"/>
                </a:moveTo>
                <a:lnTo>
                  <a:pt x="109956" y="53301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903513" y="3521273"/>
            <a:ext cx="0" cy="113664"/>
          </a:xfrm>
          <a:custGeom>
            <a:avLst/>
            <a:gdLst/>
            <a:ahLst/>
            <a:cxnLst/>
            <a:rect l="l" t="t" r="r" b="b"/>
            <a:pathLst>
              <a:path h="113664">
                <a:moveTo>
                  <a:pt x="0" y="0"/>
                </a:moveTo>
                <a:lnTo>
                  <a:pt x="0" y="113118"/>
                </a:lnTo>
              </a:path>
            </a:pathLst>
          </a:custGeom>
          <a:ln w="112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2730500" y="1862335"/>
            <a:ext cx="1220470" cy="1866900"/>
          </a:xfrm>
          <a:custGeom>
            <a:avLst/>
            <a:gdLst/>
            <a:ahLst/>
            <a:cxnLst/>
            <a:rect l="l" t="t" r="r" b="b"/>
            <a:pathLst>
              <a:path w="1220470" h="1866900">
                <a:moveTo>
                  <a:pt x="0" y="0"/>
                </a:moveTo>
                <a:lnTo>
                  <a:pt x="1067993" y="0"/>
                </a:lnTo>
                <a:lnTo>
                  <a:pt x="1156100" y="2381"/>
                </a:lnTo>
                <a:lnTo>
                  <a:pt x="1201343" y="19050"/>
                </a:lnTo>
                <a:lnTo>
                  <a:pt x="1218012" y="64293"/>
                </a:lnTo>
                <a:lnTo>
                  <a:pt x="1220393" y="152400"/>
                </a:lnTo>
                <a:lnTo>
                  <a:pt x="1220393" y="1866341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3925500" y="3703274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7"/>
                </a:lnTo>
                <a:lnTo>
                  <a:pt x="7437" y="7442"/>
                </a:lnTo>
                <a:lnTo>
                  <a:pt x="1995" y="15516"/>
                </a:lnTo>
                <a:lnTo>
                  <a:pt x="0" y="25400"/>
                </a:lnTo>
                <a:lnTo>
                  <a:pt x="1995" y="35283"/>
                </a:lnTo>
                <a:lnTo>
                  <a:pt x="7437" y="43357"/>
                </a:lnTo>
                <a:lnTo>
                  <a:pt x="15510" y="48802"/>
                </a:lnTo>
                <a:lnTo>
                  <a:pt x="25400" y="50800"/>
                </a:lnTo>
                <a:lnTo>
                  <a:pt x="35289" y="48802"/>
                </a:lnTo>
                <a:lnTo>
                  <a:pt x="43362" y="43357"/>
                </a:lnTo>
                <a:lnTo>
                  <a:pt x="48804" y="35283"/>
                </a:lnTo>
                <a:lnTo>
                  <a:pt x="50800" y="25400"/>
                </a:lnTo>
                <a:lnTo>
                  <a:pt x="48804" y="15516"/>
                </a:lnTo>
                <a:lnTo>
                  <a:pt x="43362" y="7442"/>
                </a:lnTo>
                <a:lnTo>
                  <a:pt x="35289" y="1997"/>
                </a:lnTo>
                <a:lnTo>
                  <a:pt x="25400" y="0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2730500" y="3513993"/>
            <a:ext cx="3093085" cy="398145"/>
          </a:xfrm>
          <a:custGeom>
            <a:avLst/>
            <a:gdLst/>
            <a:ahLst/>
            <a:cxnLst/>
            <a:rect l="l" t="t" r="r" b="b"/>
            <a:pathLst>
              <a:path w="3093085" h="398145">
                <a:moveTo>
                  <a:pt x="0" y="0"/>
                </a:moveTo>
                <a:lnTo>
                  <a:pt x="2940100" y="0"/>
                </a:lnTo>
                <a:lnTo>
                  <a:pt x="3028207" y="2381"/>
                </a:lnTo>
                <a:lnTo>
                  <a:pt x="3073450" y="19050"/>
                </a:lnTo>
                <a:lnTo>
                  <a:pt x="3090119" y="64293"/>
                </a:lnTo>
                <a:lnTo>
                  <a:pt x="3092500" y="152400"/>
                </a:lnTo>
                <a:lnTo>
                  <a:pt x="3092500" y="398106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5797600" y="3886705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7"/>
                </a:lnTo>
                <a:lnTo>
                  <a:pt x="7437" y="7442"/>
                </a:lnTo>
                <a:lnTo>
                  <a:pt x="1995" y="15516"/>
                </a:lnTo>
                <a:lnTo>
                  <a:pt x="0" y="25400"/>
                </a:lnTo>
                <a:lnTo>
                  <a:pt x="1995" y="35289"/>
                </a:lnTo>
                <a:lnTo>
                  <a:pt x="7437" y="43362"/>
                </a:lnTo>
                <a:lnTo>
                  <a:pt x="15510" y="48804"/>
                </a:lnTo>
                <a:lnTo>
                  <a:pt x="25400" y="50800"/>
                </a:lnTo>
                <a:lnTo>
                  <a:pt x="35289" y="48804"/>
                </a:lnTo>
                <a:lnTo>
                  <a:pt x="43362" y="43362"/>
                </a:lnTo>
                <a:lnTo>
                  <a:pt x="48804" y="35289"/>
                </a:lnTo>
                <a:lnTo>
                  <a:pt x="50800" y="25400"/>
                </a:lnTo>
                <a:lnTo>
                  <a:pt x="48804" y="15516"/>
                </a:lnTo>
                <a:lnTo>
                  <a:pt x="43362" y="7442"/>
                </a:lnTo>
                <a:lnTo>
                  <a:pt x="35289" y="1997"/>
                </a:lnTo>
                <a:lnTo>
                  <a:pt x="25400" y="0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730500" y="4193089"/>
            <a:ext cx="891540" cy="582930"/>
          </a:xfrm>
          <a:custGeom>
            <a:avLst/>
            <a:gdLst/>
            <a:ahLst/>
            <a:cxnLst/>
            <a:rect l="l" t="t" r="r" b="b"/>
            <a:pathLst>
              <a:path w="891539" h="582929">
                <a:moveTo>
                  <a:pt x="0" y="582498"/>
                </a:moveTo>
                <a:lnTo>
                  <a:pt x="738695" y="582498"/>
                </a:lnTo>
                <a:lnTo>
                  <a:pt x="826801" y="580116"/>
                </a:lnTo>
                <a:lnTo>
                  <a:pt x="872045" y="563448"/>
                </a:lnTo>
                <a:lnTo>
                  <a:pt x="888714" y="518204"/>
                </a:lnTo>
                <a:lnTo>
                  <a:pt x="891095" y="430098"/>
                </a:lnTo>
                <a:lnTo>
                  <a:pt x="891095" y="0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3596200" y="4167686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0"/>
                </a:moveTo>
                <a:lnTo>
                  <a:pt x="15510" y="1997"/>
                </a:lnTo>
                <a:lnTo>
                  <a:pt x="7437" y="7442"/>
                </a:lnTo>
                <a:lnTo>
                  <a:pt x="1995" y="15516"/>
                </a:lnTo>
                <a:lnTo>
                  <a:pt x="0" y="25400"/>
                </a:lnTo>
                <a:lnTo>
                  <a:pt x="1995" y="35283"/>
                </a:lnTo>
                <a:lnTo>
                  <a:pt x="7437" y="43357"/>
                </a:lnTo>
                <a:lnTo>
                  <a:pt x="15510" y="48802"/>
                </a:lnTo>
                <a:lnTo>
                  <a:pt x="25400" y="50800"/>
                </a:lnTo>
                <a:lnTo>
                  <a:pt x="35289" y="48802"/>
                </a:lnTo>
                <a:lnTo>
                  <a:pt x="43362" y="43357"/>
                </a:lnTo>
                <a:lnTo>
                  <a:pt x="48804" y="35283"/>
                </a:lnTo>
                <a:lnTo>
                  <a:pt x="50800" y="25400"/>
                </a:lnTo>
                <a:lnTo>
                  <a:pt x="48804" y="15516"/>
                </a:lnTo>
                <a:lnTo>
                  <a:pt x="43362" y="7442"/>
                </a:lnTo>
                <a:lnTo>
                  <a:pt x="35289" y="1997"/>
                </a:lnTo>
                <a:lnTo>
                  <a:pt x="25400" y="0"/>
                </a:lnTo>
                <a:close/>
              </a:path>
            </a:pathLst>
          </a:custGeom>
          <a:solidFill>
            <a:srgbClr val="EF26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284" name="object 28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328382"/>
            <a:ext cx="4702901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EAD Requirements  (1/3)</a:t>
            </a:r>
            <a:endParaRPr spc="-5" dirty="0"/>
          </a:p>
        </p:txBody>
      </p:sp>
      <p:sp>
        <p:nvSpPr>
          <p:cNvPr id="4" name="object 4"/>
          <p:cNvSpPr/>
          <p:nvPr/>
        </p:nvSpPr>
        <p:spPr>
          <a:xfrm>
            <a:off x="1281600" y="2171754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81600" y="3132314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1600" y="2904778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1339" y="5022850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0004" y="1760401"/>
            <a:ext cx="421640" cy="421640"/>
          </a:xfrm>
          <a:custGeom>
            <a:avLst/>
            <a:gdLst/>
            <a:ahLst/>
            <a:cxnLst/>
            <a:rect l="l" t="t" r="r" b="b"/>
            <a:pathLst>
              <a:path w="421640" h="421639">
                <a:moveTo>
                  <a:pt x="210667" y="0"/>
                </a:moveTo>
                <a:lnTo>
                  <a:pt x="162364" y="5564"/>
                </a:lnTo>
                <a:lnTo>
                  <a:pt x="118022" y="21413"/>
                </a:lnTo>
                <a:lnTo>
                  <a:pt x="78907" y="46283"/>
                </a:lnTo>
                <a:lnTo>
                  <a:pt x="46282" y="78909"/>
                </a:lnTo>
                <a:lnTo>
                  <a:pt x="21413" y="118027"/>
                </a:lnTo>
                <a:lnTo>
                  <a:pt x="5564" y="162372"/>
                </a:lnTo>
                <a:lnTo>
                  <a:pt x="0" y="210680"/>
                </a:lnTo>
                <a:lnTo>
                  <a:pt x="5564" y="258983"/>
                </a:lnTo>
                <a:lnTo>
                  <a:pt x="21413" y="303324"/>
                </a:lnTo>
                <a:lnTo>
                  <a:pt x="46282" y="342440"/>
                </a:lnTo>
                <a:lnTo>
                  <a:pt x="78907" y="375065"/>
                </a:lnTo>
                <a:lnTo>
                  <a:pt x="118022" y="399934"/>
                </a:lnTo>
                <a:lnTo>
                  <a:pt x="162364" y="415783"/>
                </a:lnTo>
                <a:lnTo>
                  <a:pt x="210667" y="421347"/>
                </a:lnTo>
                <a:lnTo>
                  <a:pt x="258970" y="415783"/>
                </a:lnTo>
                <a:lnTo>
                  <a:pt x="303312" y="399934"/>
                </a:lnTo>
                <a:lnTo>
                  <a:pt x="342427" y="375065"/>
                </a:lnTo>
                <a:lnTo>
                  <a:pt x="375052" y="342440"/>
                </a:lnTo>
                <a:lnTo>
                  <a:pt x="399922" y="303324"/>
                </a:lnTo>
                <a:lnTo>
                  <a:pt x="415771" y="258983"/>
                </a:lnTo>
                <a:lnTo>
                  <a:pt x="421335" y="210680"/>
                </a:lnTo>
                <a:lnTo>
                  <a:pt x="415771" y="162372"/>
                </a:lnTo>
                <a:lnTo>
                  <a:pt x="399922" y="118027"/>
                </a:lnTo>
                <a:lnTo>
                  <a:pt x="375052" y="78909"/>
                </a:lnTo>
                <a:lnTo>
                  <a:pt x="342427" y="46283"/>
                </a:lnTo>
                <a:lnTo>
                  <a:pt x="303312" y="21413"/>
                </a:lnTo>
                <a:lnTo>
                  <a:pt x="258970" y="5564"/>
                </a:lnTo>
                <a:lnTo>
                  <a:pt x="210667" y="0"/>
                </a:lnTo>
                <a:close/>
              </a:path>
            </a:pathLst>
          </a:custGeom>
          <a:solidFill>
            <a:srgbClr val="8FC2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3675" y="1921848"/>
            <a:ext cx="107950" cy="187960"/>
          </a:xfrm>
          <a:custGeom>
            <a:avLst/>
            <a:gdLst/>
            <a:ahLst/>
            <a:cxnLst/>
            <a:rect l="l" t="t" r="r" b="b"/>
            <a:pathLst>
              <a:path w="107950" h="187960">
                <a:moveTo>
                  <a:pt x="76771" y="0"/>
                </a:moveTo>
                <a:lnTo>
                  <a:pt x="31178" y="0"/>
                </a:lnTo>
                <a:lnTo>
                  <a:pt x="19073" y="2460"/>
                </a:lnTo>
                <a:lnTo>
                  <a:pt x="9159" y="9159"/>
                </a:lnTo>
                <a:lnTo>
                  <a:pt x="2460" y="19073"/>
                </a:lnTo>
                <a:lnTo>
                  <a:pt x="0" y="31178"/>
                </a:lnTo>
                <a:lnTo>
                  <a:pt x="0" y="90703"/>
                </a:lnTo>
                <a:lnTo>
                  <a:pt x="1718" y="100874"/>
                </a:lnTo>
                <a:lnTo>
                  <a:pt x="6477" y="109648"/>
                </a:lnTo>
                <a:lnTo>
                  <a:pt x="13688" y="116445"/>
                </a:lnTo>
                <a:lnTo>
                  <a:pt x="22745" y="120688"/>
                </a:lnTo>
                <a:lnTo>
                  <a:pt x="22745" y="187426"/>
                </a:lnTo>
                <a:lnTo>
                  <a:pt x="38150" y="187426"/>
                </a:lnTo>
                <a:lnTo>
                  <a:pt x="38188" y="106489"/>
                </a:lnTo>
                <a:lnTo>
                  <a:pt x="22479" y="106489"/>
                </a:lnTo>
                <a:lnTo>
                  <a:pt x="15392" y="99402"/>
                </a:lnTo>
                <a:lnTo>
                  <a:pt x="15392" y="22479"/>
                </a:lnTo>
                <a:lnTo>
                  <a:pt x="22479" y="15405"/>
                </a:lnTo>
                <a:lnTo>
                  <a:pt x="103010" y="15405"/>
                </a:lnTo>
                <a:lnTo>
                  <a:pt x="98790" y="9159"/>
                </a:lnTo>
                <a:lnTo>
                  <a:pt x="88876" y="2460"/>
                </a:lnTo>
                <a:lnTo>
                  <a:pt x="76771" y="0"/>
                </a:lnTo>
                <a:close/>
              </a:path>
              <a:path w="107950" h="187960">
                <a:moveTo>
                  <a:pt x="103010" y="15405"/>
                </a:moveTo>
                <a:lnTo>
                  <a:pt x="85471" y="15405"/>
                </a:lnTo>
                <a:lnTo>
                  <a:pt x="92557" y="22479"/>
                </a:lnTo>
                <a:lnTo>
                  <a:pt x="92557" y="99402"/>
                </a:lnTo>
                <a:lnTo>
                  <a:pt x="85471" y="106489"/>
                </a:lnTo>
                <a:lnTo>
                  <a:pt x="69761" y="106489"/>
                </a:lnTo>
                <a:lnTo>
                  <a:pt x="69786" y="187426"/>
                </a:lnTo>
                <a:lnTo>
                  <a:pt x="85191" y="187426"/>
                </a:lnTo>
                <a:lnTo>
                  <a:pt x="85191" y="120688"/>
                </a:lnTo>
                <a:lnTo>
                  <a:pt x="94273" y="116438"/>
                </a:lnTo>
                <a:lnTo>
                  <a:pt x="101481" y="109639"/>
                </a:lnTo>
                <a:lnTo>
                  <a:pt x="106234" y="100867"/>
                </a:lnTo>
                <a:lnTo>
                  <a:pt x="107950" y="90703"/>
                </a:lnTo>
                <a:lnTo>
                  <a:pt x="107950" y="31178"/>
                </a:lnTo>
                <a:lnTo>
                  <a:pt x="105489" y="19073"/>
                </a:lnTo>
                <a:lnTo>
                  <a:pt x="103010" y="15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15290" y="1955509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5146" y="0"/>
                </a:moveTo>
                <a:lnTo>
                  <a:pt x="7251" y="0"/>
                </a:lnTo>
                <a:lnTo>
                  <a:pt x="0" y="7251"/>
                </a:lnTo>
                <a:lnTo>
                  <a:pt x="0" y="25146"/>
                </a:lnTo>
                <a:lnTo>
                  <a:pt x="7251" y="32384"/>
                </a:lnTo>
                <a:lnTo>
                  <a:pt x="25146" y="32384"/>
                </a:lnTo>
                <a:lnTo>
                  <a:pt x="32385" y="25146"/>
                </a:lnTo>
                <a:lnTo>
                  <a:pt x="32385" y="7251"/>
                </a:lnTo>
                <a:lnTo>
                  <a:pt x="25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15290" y="1858082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5146" y="0"/>
                </a:moveTo>
                <a:lnTo>
                  <a:pt x="7251" y="0"/>
                </a:lnTo>
                <a:lnTo>
                  <a:pt x="0" y="7251"/>
                </a:lnTo>
                <a:lnTo>
                  <a:pt x="0" y="25146"/>
                </a:lnTo>
                <a:lnTo>
                  <a:pt x="7251" y="32384"/>
                </a:lnTo>
                <a:lnTo>
                  <a:pt x="25146" y="32384"/>
                </a:lnTo>
                <a:lnTo>
                  <a:pt x="32385" y="25146"/>
                </a:lnTo>
                <a:lnTo>
                  <a:pt x="32385" y="7251"/>
                </a:lnTo>
                <a:lnTo>
                  <a:pt x="25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15290" y="2052896"/>
            <a:ext cx="32384" cy="32384"/>
          </a:xfrm>
          <a:custGeom>
            <a:avLst/>
            <a:gdLst/>
            <a:ahLst/>
            <a:cxnLst/>
            <a:rect l="l" t="t" r="r" b="b"/>
            <a:pathLst>
              <a:path w="32384" h="32385">
                <a:moveTo>
                  <a:pt x="25146" y="0"/>
                </a:moveTo>
                <a:lnTo>
                  <a:pt x="7251" y="0"/>
                </a:lnTo>
                <a:lnTo>
                  <a:pt x="0" y="7251"/>
                </a:lnTo>
                <a:lnTo>
                  <a:pt x="0" y="25133"/>
                </a:lnTo>
                <a:lnTo>
                  <a:pt x="7251" y="32384"/>
                </a:lnTo>
                <a:lnTo>
                  <a:pt x="25146" y="32384"/>
                </a:lnTo>
                <a:lnTo>
                  <a:pt x="32385" y="25133"/>
                </a:lnTo>
                <a:lnTo>
                  <a:pt x="32385" y="7251"/>
                </a:lnTo>
                <a:lnTo>
                  <a:pt x="251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37201" y="1866575"/>
            <a:ext cx="61594" cy="210820"/>
          </a:xfrm>
          <a:custGeom>
            <a:avLst/>
            <a:gdLst/>
            <a:ahLst/>
            <a:cxnLst/>
            <a:rect l="l" t="t" r="r" b="b"/>
            <a:pathLst>
              <a:path w="61594" h="210819">
                <a:moveTo>
                  <a:pt x="37693" y="112826"/>
                </a:moveTo>
                <a:lnTo>
                  <a:pt x="22288" y="112826"/>
                </a:lnTo>
                <a:lnTo>
                  <a:pt x="22288" y="203238"/>
                </a:lnTo>
                <a:lnTo>
                  <a:pt x="22567" y="204330"/>
                </a:lnTo>
                <a:lnTo>
                  <a:pt x="23037" y="205333"/>
                </a:lnTo>
                <a:lnTo>
                  <a:pt x="24168" y="208191"/>
                </a:lnTo>
                <a:lnTo>
                  <a:pt x="26936" y="210223"/>
                </a:lnTo>
                <a:lnTo>
                  <a:pt x="57937" y="210223"/>
                </a:lnTo>
                <a:lnTo>
                  <a:pt x="61379" y="206768"/>
                </a:lnTo>
                <a:lnTo>
                  <a:pt x="61379" y="198259"/>
                </a:lnTo>
                <a:lnTo>
                  <a:pt x="57937" y="194817"/>
                </a:lnTo>
                <a:lnTo>
                  <a:pt x="37693" y="194817"/>
                </a:lnTo>
                <a:lnTo>
                  <a:pt x="37693" y="112826"/>
                </a:lnTo>
                <a:close/>
              </a:path>
              <a:path w="61594" h="210819">
                <a:moveTo>
                  <a:pt x="58102" y="97434"/>
                </a:moveTo>
                <a:lnTo>
                  <a:pt x="3454" y="97434"/>
                </a:lnTo>
                <a:lnTo>
                  <a:pt x="0" y="100876"/>
                </a:lnTo>
                <a:lnTo>
                  <a:pt x="0" y="109385"/>
                </a:lnTo>
                <a:lnTo>
                  <a:pt x="3454" y="112826"/>
                </a:lnTo>
                <a:lnTo>
                  <a:pt x="58102" y="112826"/>
                </a:lnTo>
                <a:lnTo>
                  <a:pt x="61544" y="109385"/>
                </a:lnTo>
                <a:lnTo>
                  <a:pt x="61544" y="100876"/>
                </a:lnTo>
                <a:lnTo>
                  <a:pt x="58102" y="97434"/>
                </a:lnTo>
                <a:close/>
              </a:path>
              <a:path w="61594" h="210819">
                <a:moveTo>
                  <a:pt x="57937" y="0"/>
                </a:moveTo>
                <a:lnTo>
                  <a:pt x="27444" y="0"/>
                </a:lnTo>
                <a:lnTo>
                  <a:pt x="25057" y="1447"/>
                </a:lnTo>
                <a:lnTo>
                  <a:pt x="23685" y="3619"/>
                </a:lnTo>
                <a:lnTo>
                  <a:pt x="22809" y="4864"/>
                </a:lnTo>
                <a:lnTo>
                  <a:pt x="22288" y="6375"/>
                </a:lnTo>
                <a:lnTo>
                  <a:pt x="22288" y="97434"/>
                </a:lnTo>
                <a:lnTo>
                  <a:pt x="37693" y="97434"/>
                </a:lnTo>
                <a:lnTo>
                  <a:pt x="37693" y="15405"/>
                </a:lnTo>
                <a:lnTo>
                  <a:pt x="57937" y="15405"/>
                </a:lnTo>
                <a:lnTo>
                  <a:pt x="61379" y="11950"/>
                </a:lnTo>
                <a:lnTo>
                  <a:pt x="61379" y="3441"/>
                </a:lnTo>
                <a:lnTo>
                  <a:pt x="579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31394" y="1833499"/>
            <a:ext cx="73025" cy="73025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258" y="0"/>
                </a:moveTo>
                <a:lnTo>
                  <a:pt x="22143" y="2848"/>
                </a:lnTo>
                <a:lnTo>
                  <a:pt x="10618" y="10617"/>
                </a:lnTo>
                <a:lnTo>
                  <a:pt x="2848" y="22138"/>
                </a:lnTo>
                <a:lnTo>
                  <a:pt x="0" y="36245"/>
                </a:lnTo>
                <a:lnTo>
                  <a:pt x="2848" y="50360"/>
                </a:lnTo>
                <a:lnTo>
                  <a:pt x="10618" y="61885"/>
                </a:lnTo>
                <a:lnTo>
                  <a:pt x="22143" y="69655"/>
                </a:lnTo>
                <a:lnTo>
                  <a:pt x="36258" y="72504"/>
                </a:lnTo>
                <a:lnTo>
                  <a:pt x="50369" y="69655"/>
                </a:lnTo>
                <a:lnTo>
                  <a:pt x="61885" y="61885"/>
                </a:lnTo>
                <a:lnTo>
                  <a:pt x="65108" y="57099"/>
                </a:lnTo>
                <a:lnTo>
                  <a:pt x="36258" y="57099"/>
                </a:lnTo>
                <a:lnTo>
                  <a:pt x="28151" y="55458"/>
                </a:lnTo>
                <a:lnTo>
                  <a:pt x="21521" y="50987"/>
                </a:lnTo>
                <a:lnTo>
                  <a:pt x="17047" y="44358"/>
                </a:lnTo>
                <a:lnTo>
                  <a:pt x="15405" y="36245"/>
                </a:lnTo>
                <a:lnTo>
                  <a:pt x="17047" y="28140"/>
                </a:lnTo>
                <a:lnTo>
                  <a:pt x="21521" y="21515"/>
                </a:lnTo>
                <a:lnTo>
                  <a:pt x="28151" y="17045"/>
                </a:lnTo>
                <a:lnTo>
                  <a:pt x="36258" y="15405"/>
                </a:lnTo>
                <a:lnTo>
                  <a:pt x="65110" y="15405"/>
                </a:lnTo>
                <a:lnTo>
                  <a:pt x="61885" y="10617"/>
                </a:lnTo>
                <a:lnTo>
                  <a:pt x="50369" y="2848"/>
                </a:lnTo>
                <a:lnTo>
                  <a:pt x="36258" y="0"/>
                </a:lnTo>
                <a:close/>
              </a:path>
              <a:path w="73025" h="73025">
                <a:moveTo>
                  <a:pt x="65110" y="15405"/>
                </a:moveTo>
                <a:lnTo>
                  <a:pt x="36258" y="15405"/>
                </a:lnTo>
                <a:lnTo>
                  <a:pt x="44356" y="17045"/>
                </a:lnTo>
                <a:lnTo>
                  <a:pt x="50977" y="21515"/>
                </a:lnTo>
                <a:lnTo>
                  <a:pt x="55446" y="28140"/>
                </a:lnTo>
                <a:lnTo>
                  <a:pt x="57086" y="36245"/>
                </a:lnTo>
                <a:lnTo>
                  <a:pt x="55446" y="44358"/>
                </a:lnTo>
                <a:lnTo>
                  <a:pt x="50977" y="50987"/>
                </a:lnTo>
                <a:lnTo>
                  <a:pt x="44356" y="55458"/>
                </a:lnTo>
                <a:lnTo>
                  <a:pt x="36258" y="57099"/>
                </a:lnTo>
                <a:lnTo>
                  <a:pt x="65108" y="57099"/>
                </a:lnTo>
                <a:lnTo>
                  <a:pt x="69646" y="50360"/>
                </a:lnTo>
                <a:lnTo>
                  <a:pt x="72491" y="36245"/>
                </a:lnTo>
                <a:lnTo>
                  <a:pt x="69646" y="22138"/>
                </a:lnTo>
                <a:lnTo>
                  <a:pt x="65110" y="1540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7299" y="1381285"/>
            <a:ext cx="2788920" cy="33111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700" dirty="0">
                <a:solidFill>
                  <a:srgbClr val="EF2637"/>
                </a:solidFill>
                <a:latin typeface="Arial"/>
                <a:cs typeface="Arial"/>
              </a:rPr>
              <a:t>Data required</a:t>
            </a:r>
            <a:endParaRPr sz="1700" dirty="0">
              <a:latin typeface="Arial"/>
              <a:cs typeface="Arial"/>
            </a:endParaRPr>
          </a:p>
          <a:p>
            <a:pPr marL="574040">
              <a:lnSpc>
                <a:spcPct val="100000"/>
              </a:lnSpc>
              <a:spcBef>
                <a:spcPts val="1655"/>
              </a:spcBef>
            </a:pPr>
            <a:r>
              <a:rPr sz="1300" b="1" spc="-5" dirty="0">
                <a:solidFill>
                  <a:srgbClr val="5A5A5F"/>
                </a:solidFill>
                <a:latin typeface="Arial"/>
                <a:cs typeface="Arial"/>
              </a:rPr>
              <a:t>Basic </a:t>
            </a: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info</a:t>
            </a:r>
            <a:r>
              <a:rPr sz="1300" b="1" spc="-9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(Mandatory)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718185" indent="-144145">
              <a:lnSpc>
                <a:spcPct val="100000"/>
              </a:lnSpc>
              <a:buClr>
                <a:srgbClr val="EF2637"/>
              </a:buClr>
              <a:buChar char="•"/>
              <a:tabLst>
                <a:tab pos="718820" algn="l"/>
              </a:tabLst>
            </a:pP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Sender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and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100" dirty="0" err="1">
                <a:solidFill>
                  <a:srgbClr val="5A5A5F"/>
                </a:solidFill>
                <a:latin typeface="Arial"/>
                <a:cs typeface="Arial"/>
              </a:rPr>
              <a:t>Addressee</a:t>
            </a:r>
            <a:r>
              <a:rPr lang="nl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(Name,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address  including </a:t>
            </a:r>
            <a:r>
              <a:rPr lang="nl-BE" sz="1100" spc="-5" dirty="0" err="1">
                <a:solidFill>
                  <a:srgbClr val="5A5A5F"/>
                </a:solidFill>
                <a:latin typeface="Arial"/>
                <a:cs typeface="Arial"/>
              </a:rPr>
              <a:t>origin</a:t>
            </a:r>
            <a:r>
              <a:rPr lang="nl-BE" sz="1100" spc="-5" dirty="0">
                <a:solidFill>
                  <a:srgbClr val="5A5A5F"/>
                </a:solidFill>
                <a:latin typeface="Arial"/>
                <a:cs typeface="Arial"/>
              </a:rPr>
              <a:t>  </a:t>
            </a:r>
            <a:r>
              <a:rPr lang="nl-BE" sz="1100" spc="-5" dirty="0" err="1">
                <a:solidFill>
                  <a:srgbClr val="5A5A5F"/>
                </a:solidFill>
                <a:latin typeface="Arial"/>
                <a:cs typeface="Arial"/>
              </a:rPr>
              <a:t>and</a:t>
            </a:r>
            <a:r>
              <a:rPr lang="nl-BE" sz="1100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destination</a:t>
            </a:r>
            <a:r>
              <a:rPr sz="1100" spc="-8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country</a:t>
            </a:r>
            <a:r>
              <a:rPr lang="en-US" sz="1100" dirty="0">
                <a:solidFill>
                  <a:srgbClr val="5A5A5F"/>
                </a:solidFill>
                <a:latin typeface="Arial"/>
                <a:cs typeface="Arial"/>
              </a:rPr>
              <a:t>, email or telephone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)</a:t>
            </a:r>
            <a:endParaRPr lang="nl-BE" sz="110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718185" indent="-144145">
              <a:lnSpc>
                <a:spcPct val="100000"/>
              </a:lnSpc>
              <a:buClr>
                <a:srgbClr val="EF2637"/>
              </a:buClr>
              <a:buChar char="•"/>
              <a:tabLst>
                <a:tab pos="718820" algn="l"/>
              </a:tabLst>
            </a:pPr>
            <a:endParaRPr sz="1100" dirty="0">
              <a:latin typeface="Arial"/>
              <a:cs typeface="Arial"/>
            </a:endParaRPr>
          </a:p>
          <a:p>
            <a:pPr marL="574040">
              <a:lnSpc>
                <a:spcPct val="100000"/>
              </a:lnSpc>
              <a:spcBef>
                <a:spcPts val="1040"/>
              </a:spcBef>
            </a:pPr>
            <a:r>
              <a:rPr sz="1300" b="1" spc="-5" dirty="0">
                <a:solidFill>
                  <a:srgbClr val="5A5A5F"/>
                </a:solidFill>
                <a:latin typeface="Arial"/>
                <a:cs typeface="Arial"/>
              </a:rPr>
              <a:t>Customs </a:t>
            </a: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info</a:t>
            </a:r>
            <a:r>
              <a:rPr sz="1300" b="1" spc="-9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(Mandatory)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718185" marR="13335" indent="-144145" algn="just">
              <a:lnSpc>
                <a:spcPts val="1300"/>
              </a:lnSpc>
              <a:spcBef>
                <a:spcPts val="940"/>
              </a:spcBef>
              <a:buClr>
                <a:srgbClr val="EF2637"/>
              </a:buClr>
              <a:buChar char="•"/>
              <a:tabLst>
                <a:tab pos="718820" algn="l"/>
              </a:tabLst>
            </a:pPr>
            <a:r>
              <a:rPr sz="1100" spc="-10" dirty="0">
                <a:solidFill>
                  <a:srgbClr val="5A5A5F"/>
                </a:solidFill>
                <a:latin typeface="Arial"/>
                <a:cs typeface="Arial"/>
              </a:rPr>
              <a:t>Trade </a:t>
            </a:r>
            <a:r>
              <a:rPr sz="1100" spc="-30" dirty="0">
                <a:solidFill>
                  <a:srgbClr val="5A5A5F"/>
                </a:solidFill>
                <a:latin typeface="Arial"/>
                <a:cs typeface="Arial"/>
              </a:rPr>
              <a:t>Tariff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(Harmonised System 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or HS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 code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)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code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and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country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of</a:t>
            </a:r>
            <a:r>
              <a:rPr sz="1100" spc="-7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origin  of</a:t>
            </a:r>
            <a:r>
              <a:rPr sz="1100" spc="-9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contents</a:t>
            </a:r>
            <a:endParaRPr lang="en-US" sz="110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718185" marR="13335" indent="-144145" algn="just">
              <a:lnSpc>
                <a:spcPts val="1300"/>
              </a:lnSpc>
              <a:spcBef>
                <a:spcPts val="940"/>
              </a:spcBef>
              <a:buClr>
                <a:srgbClr val="EF2637"/>
              </a:buClr>
              <a:buChar char="•"/>
              <a:tabLst>
                <a:tab pos="718820" algn="l"/>
              </a:tabLst>
            </a:pPr>
            <a:r>
              <a:rPr lang="fr-BE" sz="1100" dirty="0">
                <a:solidFill>
                  <a:srgbClr val="5A5A5F"/>
                </a:solidFill>
                <a:latin typeface="Arial"/>
                <a:cs typeface="Arial"/>
              </a:rPr>
              <a:t>HS codes </a:t>
            </a:r>
            <a:r>
              <a:rPr lang="fr-BE" sz="1100" dirty="0" err="1">
                <a:solidFill>
                  <a:srgbClr val="5A5A5F"/>
                </a:solidFill>
                <a:latin typeface="Arial"/>
                <a:cs typeface="Arial"/>
              </a:rPr>
              <a:t>shall</a:t>
            </a:r>
            <a:r>
              <a:rPr lang="fr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fr-BE" sz="1100" dirty="0" err="1">
                <a:solidFill>
                  <a:srgbClr val="5A5A5F"/>
                </a:solidFill>
                <a:latin typeface="Arial"/>
                <a:cs typeface="Arial"/>
              </a:rPr>
              <a:t>be</a:t>
            </a:r>
            <a:r>
              <a:rPr lang="fr-BE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fr-BE" sz="1100" dirty="0" err="1">
                <a:solidFill>
                  <a:srgbClr val="5A5A5F"/>
                </a:solidFill>
                <a:latin typeface="Arial"/>
                <a:cs typeface="Arial"/>
              </a:rPr>
              <a:t>provided</a:t>
            </a:r>
            <a:r>
              <a:rPr lang="fr-BE" sz="1100" dirty="0">
                <a:solidFill>
                  <a:srgbClr val="5A5A5F"/>
                </a:solidFill>
                <a:latin typeface="Arial"/>
                <a:cs typeface="Arial"/>
              </a:rPr>
              <a:t> for </a:t>
            </a:r>
            <a:r>
              <a:rPr lang="fr-BE" sz="1100" dirty="0" err="1">
                <a:solidFill>
                  <a:srgbClr val="5A5A5F"/>
                </a:solidFill>
                <a:latin typeface="Arial"/>
                <a:cs typeface="Arial"/>
              </a:rPr>
              <a:t>each</a:t>
            </a:r>
            <a:r>
              <a:rPr lang="fr-BE" sz="1100" dirty="0">
                <a:solidFill>
                  <a:srgbClr val="5A5A5F"/>
                </a:solidFill>
                <a:latin typeface="Arial"/>
                <a:cs typeface="Arial"/>
              </a:rPr>
              <a:t> item in the </a:t>
            </a:r>
            <a:r>
              <a:rPr lang="fr-BE" sz="1100" dirty="0" err="1">
                <a:solidFill>
                  <a:srgbClr val="5A5A5F"/>
                </a:solidFill>
                <a:latin typeface="Arial"/>
                <a:cs typeface="Arial"/>
              </a:rPr>
              <a:t>shipment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78500" y="1381285"/>
            <a:ext cx="192151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700" dirty="0">
                <a:solidFill>
                  <a:srgbClr val="EF2637"/>
                </a:solidFill>
                <a:latin typeface="Arial"/>
                <a:cs typeface="Arial"/>
              </a:rPr>
              <a:t>Reasoning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20004" y="2889250"/>
            <a:ext cx="421335" cy="421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419600" y="3511745"/>
            <a:ext cx="4187190" cy="833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This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code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classifies your goods.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Receiving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countries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use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it</a:t>
            </a:r>
            <a:r>
              <a:rPr sz="1100" spc="-1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together 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with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the country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of origin of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contents to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decide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: a) whether </a:t>
            </a:r>
            <a:r>
              <a:rPr lang="en-US" sz="1100" dirty="0">
                <a:solidFill>
                  <a:srgbClr val="5A5A5F"/>
                </a:solidFill>
                <a:latin typeface="Arial"/>
                <a:cs typeface="Arial"/>
              </a:rPr>
              <a:t>to 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permit  </a:t>
            </a:r>
            <a:r>
              <a:rPr lang="en-US" sz="1100" spc="-20" dirty="0">
                <a:solidFill>
                  <a:srgbClr val="5A5A5F"/>
                </a:solidFill>
                <a:latin typeface="Arial"/>
                <a:cs typeface="Arial"/>
              </a:rPr>
              <a:t>entry, and, b)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 percentage of duties and taxes.</a:t>
            </a:r>
            <a:endParaRPr lang="en-US" sz="1100" spc="-2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marR="5080">
              <a:lnSpc>
                <a:spcPts val="1300"/>
              </a:lnSpc>
            </a:pPr>
            <a:r>
              <a:rPr lang="en-US" sz="1100" spc="-20" dirty="0">
                <a:solidFill>
                  <a:srgbClr val="5A5A5F"/>
                </a:solidFill>
                <a:latin typeface="Arial"/>
                <a:cs typeface="Arial"/>
              </a:rPr>
              <a:t>Note:</a:t>
            </a:r>
            <a:r>
              <a:rPr lang="en-US" sz="1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If </a:t>
            </a:r>
            <a:r>
              <a:rPr lang="en-US" sz="1100" dirty="0">
                <a:solidFill>
                  <a:srgbClr val="5A5A5F"/>
                </a:solidFill>
                <a:latin typeface="Arial"/>
                <a:cs typeface="Arial"/>
              </a:rPr>
              <a:t>HS Code is not included or incorrect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,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your 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shipment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could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be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stopped,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delayed or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refused </a:t>
            </a:r>
            <a:r>
              <a:rPr sz="1100" spc="-5" dirty="0">
                <a:solidFill>
                  <a:srgbClr val="5A5A5F"/>
                </a:solidFill>
                <a:latin typeface="Arial"/>
                <a:cs typeface="Arial"/>
              </a:rPr>
              <a:t>entry in</a:t>
            </a:r>
            <a:r>
              <a:rPr sz="1100" spc="-6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5A5A5F"/>
                </a:solidFill>
                <a:latin typeface="Arial"/>
                <a:cs typeface="Arial"/>
              </a:rPr>
              <a:t>customs.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904214" y="2392680"/>
            <a:ext cx="161290" cy="115570"/>
          </a:xfrm>
          <a:custGeom>
            <a:avLst/>
            <a:gdLst/>
            <a:ahLst/>
            <a:cxnLst/>
            <a:rect l="l" t="t" r="r" b="b"/>
            <a:pathLst>
              <a:path w="161289" h="115569">
                <a:moveTo>
                  <a:pt x="0" y="92443"/>
                </a:moveTo>
                <a:lnTo>
                  <a:pt x="109537" y="92443"/>
                </a:lnTo>
                <a:lnTo>
                  <a:pt x="109537" y="115201"/>
                </a:lnTo>
                <a:lnTo>
                  <a:pt x="160680" y="57543"/>
                </a:lnTo>
                <a:lnTo>
                  <a:pt x="109537" y="0"/>
                </a:lnTo>
                <a:lnTo>
                  <a:pt x="109537" y="22644"/>
                </a:lnTo>
                <a:lnTo>
                  <a:pt x="0" y="22644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904214" y="3580017"/>
            <a:ext cx="161290" cy="115570"/>
          </a:xfrm>
          <a:custGeom>
            <a:avLst/>
            <a:gdLst/>
            <a:ahLst/>
            <a:cxnLst/>
            <a:rect l="l" t="t" r="r" b="b"/>
            <a:pathLst>
              <a:path w="161289" h="115570">
                <a:moveTo>
                  <a:pt x="0" y="92443"/>
                </a:moveTo>
                <a:lnTo>
                  <a:pt x="109537" y="92443"/>
                </a:lnTo>
                <a:lnTo>
                  <a:pt x="109537" y="115201"/>
                </a:lnTo>
                <a:lnTo>
                  <a:pt x="160680" y="57543"/>
                </a:lnTo>
                <a:lnTo>
                  <a:pt x="109537" y="0"/>
                </a:lnTo>
                <a:lnTo>
                  <a:pt x="109537" y="22644"/>
                </a:lnTo>
                <a:lnTo>
                  <a:pt x="0" y="22644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7" name="object 19"/>
          <p:cNvSpPr txBox="1"/>
          <p:nvPr/>
        </p:nvSpPr>
        <p:spPr>
          <a:xfrm>
            <a:off x="4278500" y="2317148"/>
            <a:ext cx="4187190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300"/>
              </a:lnSpc>
            </a:pPr>
            <a:r>
              <a:rPr lang="en-US" sz="1100" dirty="0">
                <a:solidFill>
                  <a:srgbClr val="5A5A5F"/>
                </a:solidFill>
                <a:latin typeface="Arial"/>
                <a:cs typeface="Arial"/>
              </a:rPr>
              <a:t>This group of information allows faster processing, increased quality of delivery and better returns quality (as applicable)</a:t>
            </a:r>
            <a:r>
              <a:rPr lang="en-US" sz="1100" spc="-5" dirty="0">
                <a:solidFill>
                  <a:srgbClr val="5A5A5F"/>
                </a:solidFill>
                <a:latin typeface="Arial"/>
                <a:cs typeface="Arial"/>
              </a:rPr>
              <a:t>.</a:t>
            </a:r>
            <a:endParaRPr sz="1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328382"/>
            <a:ext cx="5064125" cy="4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dirty="0"/>
              <a:t>EAD Requirements (2/3)</a:t>
            </a:r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1281600" y="2162754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1600" y="4947406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13763" y="3498850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68900" y="4642029"/>
            <a:ext cx="7136130" cy="0"/>
          </a:xfrm>
          <a:custGeom>
            <a:avLst/>
            <a:gdLst/>
            <a:ahLst/>
            <a:cxnLst/>
            <a:rect l="l" t="t" r="r" b="b"/>
            <a:pathLst>
              <a:path w="7136130">
                <a:moveTo>
                  <a:pt x="0" y="0"/>
                </a:moveTo>
                <a:lnTo>
                  <a:pt x="7136053" y="0"/>
                </a:lnTo>
              </a:path>
            </a:pathLst>
          </a:custGeom>
          <a:ln w="6350">
            <a:solidFill>
              <a:srgbClr val="ACAC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7298" y="1381285"/>
            <a:ext cx="3083407" cy="679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700" dirty="0">
                <a:solidFill>
                  <a:srgbClr val="EF2637"/>
                </a:solidFill>
                <a:latin typeface="Arial"/>
                <a:cs typeface="Arial"/>
              </a:rPr>
              <a:t>Data Required</a:t>
            </a:r>
            <a:endParaRPr sz="1700" dirty="0">
              <a:latin typeface="Arial"/>
              <a:cs typeface="Arial"/>
            </a:endParaRPr>
          </a:p>
          <a:p>
            <a:pPr marR="94615" algn="ctr">
              <a:lnSpc>
                <a:spcPct val="100000"/>
              </a:lnSpc>
              <a:spcBef>
                <a:spcPts val="1655"/>
              </a:spcBef>
            </a:pPr>
            <a:r>
              <a:rPr lang="en-US" sz="1300" b="1" spc="-5" dirty="0">
                <a:solidFill>
                  <a:srgbClr val="5A5A5F"/>
                </a:solidFill>
                <a:latin typeface="Arial"/>
                <a:cs typeface="Arial"/>
              </a:rPr>
              <a:t>             </a:t>
            </a:r>
            <a:r>
              <a:rPr sz="1300" b="1" spc="-5" dirty="0">
                <a:solidFill>
                  <a:srgbClr val="5A5A5F"/>
                </a:solidFill>
                <a:latin typeface="Arial"/>
                <a:cs typeface="Arial"/>
              </a:rPr>
              <a:t>Customs</a:t>
            </a:r>
            <a:r>
              <a:rPr sz="1300" b="1" spc="-9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info</a:t>
            </a:r>
            <a:r>
              <a:rPr lang="en-US" sz="1300" b="1" dirty="0">
                <a:solidFill>
                  <a:srgbClr val="5A5A5F"/>
                </a:solidFill>
                <a:latin typeface="Arial"/>
                <a:cs typeface="Arial"/>
              </a:rPr>
              <a:t> (mandatory)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68900" y="2221001"/>
            <a:ext cx="2073275" cy="10387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marR="5080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Item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details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: </a:t>
            </a:r>
          </a:p>
          <a:p>
            <a:pPr marL="641350" marR="5080" lvl="1" indent="-171450"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156845" algn="l"/>
              </a:tabLst>
            </a:pP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d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escription </a:t>
            </a:r>
            <a:endParaRPr lang="en-US" sz="100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641350" marR="5080" lvl="1" indent="-171450"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156845" algn="l"/>
              </a:tabLst>
            </a:pPr>
            <a:r>
              <a:rPr sz="1000" spc="-15" dirty="0">
                <a:solidFill>
                  <a:srgbClr val="5A5A5F"/>
                </a:solidFill>
                <a:latin typeface="Arial"/>
                <a:cs typeface="Arial"/>
              </a:rPr>
              <a:t>quantity</a:t>
            </a:r>
            <a:endParaRPr lang="en-US" sz="1000" spc="-1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641350" marR="5080" lvl="1" indent="-171450"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156845" algn="l"/>
              </a:tabLst>
            </a:pP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weight</a:t>
            </a:r>
            <a:endParaRPr lang="en-US" sz="1000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641350" marR="5080" lvl="1" indent="-171450">
              <a:buClr>
                <a:srgbClr val="EF2637"/>
              </a:buClr>
              <a:buFont typeface="Arial" panose="020B0604020202020204" pitchFamily="34" charset="0"/>
              <a:buChar char="•"/>
              <a:tabLst>
                <a:tab pos="156845" algn="l"/>
              </a:tabLst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value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of</a:t>
            </a:r>
            <a:r>
              <a:rPr sz="1000" spc="-8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contents</a:t>
            </a:r>
            <a:endParaRPr sz="1000" dirty="0">
              <a:latin typeface="Arial"/>
              <a:cs typeface="Arial"/>
            </a:endParaRPr>
          </a:p>
          <a:p>
            <a:pPr marL="156210" indent="-143510">
              <a:lnSpc>
                <a:spcPct val="100000"/>
              </a:lnSpc>
              <a:spcBef>
                <a:spcPts val="850"/>
              </a:spcBef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Postage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paid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and insurance</a:t>
            </a:r>
            <a:r>
              <a:rPr sz="1000" spc="-9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costs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9982" y="3591397"/>
            <a:ext cx="2541100" cy="486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6210" marR="5080" indent="-143510">
              <a:lnSpc>
                <a:spcPct val="1083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S10 – 13 character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barcode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 – item ID</a:t>
            </a:r>
          </a:p>
          <a:p>
            <a:pPr marL="12700" marR="5080">
              <a:lnSpc>
                <a:spcPct val="108300"/>
              </a:lnSpc>
              <a:buClr>
                <a:srgbClr val="EF2637"/>
              </a:buClr>
              <a:tabLst>
                <a:tab pos="156845" algn="l"/>
              </a:tabLst>
            </a:pP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(see additional information) – See slides 12-14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8500" y="1381285"/>
            <a:ext cx="1921510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700" dirty="0">
                <a:solidFill>
                  <a:srgbClr val="EF2637"/>
                </a:solidFill>
                <a:latin typeface="Arial"/>
                <a:cs typeface="Arial"/>
              </a:rPr>
              <a:t>Reasoning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0004" y="1741407"/>
            <a:ext cx="421335" cy="421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299989" y="2218657"/>
            <a:ext cx="4211955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31165" algn="just">
              <a:lnSpc>
                <a:spcPct val="100000"/>
              </a:lnSpc>
            </a:pP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R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equired for </a:t>
            </a:r>
            <a:r>
              <a:rPr sz="1000" spc="-10" dirty="0">
                <a:solidFill>
                  <a:srgbClr val="5A5A5F"/>
                </a:solidFill>
                <a:latin typeface="Arial"/>
                <a:cs typeface="Arial"/>
              </a:rPr>
              <a:t>security,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processing and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customs 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clearance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purposes by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the receiving </a:t>
            </a:r>
            <a:r>
              <a:rPr sz="1000" spc="-10" dirty="0">
                <a:solidFill>
                  <a:srgbClr val="5A5A5F"/>
                </a:solidFill>
                <a:latin typeface="Arial"/>
                <a:cs typeface="Arial"/>
              </a:rPr>
              <a:t>country.</a:t>
            </a:r>
            <a:r>
              <a:rPr lang="nl-BE" sz="1000" spc="-1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US" sz="1000" spc="-10" dirty="0">
                <a:solidFill>
                  <a:srgbClr val="5A5A5F"/>
                </a:solidFill>
                <a:latin typeface="Arial"/>
                <a:cs typeface="Arial"/>
              </a:rPr>
              <a:t>Incorrect or incomplete data will lead to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:</a:t>
            </a:r>
            <a:endParaRPr lang="en-US" sz="100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84150" marR="58419" indent="-17145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56845" algn="l"/>
              </a:tabLst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Incorrect customs </a:t>
            </a:r>
            <a:r>
              <a:rPr lang="nl-BE" sz="1000" dirty="0" err="1">
                <a:solidFill>
                  <a:srgbClr val="5A5A5F"/>
                </a:solidFill>
                <a:latin typeface="Arial"/>
                <a:cs typeface="Arial"/>
              </a:rPr>
              <a:t>fees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 – meaning your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items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could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be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charged</a:t>
            </a:r>
            <a:r>
              <a:rPr sz="1000" spc="-1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tax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at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a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higher</a:t>
            </a:r>
            <a:r>
              <a:rPr sz="1000" spc="-8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rate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.</a:t>
            </a:r>
          </a:p>
          <a:p>
            <a:pPr marL="184150" marR="73025" indent="-17145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56845" algn="l"/>
              </a:tabLst>
            </a:pPr>
            <a:r>
              <a:rPr lang="en-US" sz="1000" spc="-30" dirty="0">
                <a:solidFill>
                  <a:srgbClr val="5A5A5F"/>
                </a:solidFill>
                <a:latin typeface="Arial"/>
                <a:cs typeface="Arial"/>
              </a:rPr>
              <a:t>Delays and denied entry -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if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customs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believe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they could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have been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mis-declared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or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that there could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be undeclared prohibited</a:t>
            </a:r>
            <a:r>
              <a:rPr sz="1000" spc="-7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goods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.</a:t>
            </a:r>
          </a:p>
          <a:p>
            <a:pPr marL="184150" indent="-17145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156845" algn="l"/>
              </a:tabLst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Application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of additional penalty processing</a:t>
            </a:r>
            <a:r>
              <a:rPr sz="1000" spc="-6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costs</a:t>
            </a:r>
            <a:endParaRPr lang="nl-BE" sz="1000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56845" algn="l"/>
              </a:tabLst>
            </a:pPr>
            <a:endParaRPr lang="en-US"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56845" algn="l"/>
              </a:tabLst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The S10 </a:t>
            </a:r>
            <a:r>
              <a:rPr lang="en-US" sz="1000" dirty="0">
                <a:solidFill>
                  <a:srgbClr val="5A5A5F"/>
                </a:solidFill>
                <a:latin typeface="Arial"/>
                <a:cs typeface="Arial"/>
              </a:rPr>
              <a:t>–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barcode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 item identifier, e.g.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CC005471046BE,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is used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to reference the customs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data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for receiving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postal authorities. 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If the S10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barcode is not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provided, items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could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be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charged,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delayed or </a:t>
            </a:r>
            <a:r>
              <a:rPr lang="nl-BE" sz="1000" spc="-5" dirty="0" err="1">
                <a:solidFill>
                  <a:srgbClr val="5A5A5F"/>
                </a:solidFill>
                <a:latin typeface="Arial"/>
                <a:cs typeface="Arial"/>
              </a:rPr>
              <a:t>denied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entry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,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as if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you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had not provided any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customs</a:t>
            </a:r>
            <a:r>
              <a:rPr sz="1000" spc="-8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information</a:t>
            </a:r>
            <a:r>
              <a:rPr lang="nl-BE" sz="1000" spc="-5" dirty="0">
                <a:solidFill>
                  <a:srgbClr val="5A5A5F"/>
                </a:solidFill>
                <a:latin typeface="Arial"/>
                <a:cs typeface="Arial"/>
              </a:rPr>
              <a:t>.</a:t>
            </a:r>
            <a:endParaRPr sz="1000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Note: For untracked items, customers will be require to provide an S10 barcode format </a:t>
            </a:r>
            <a:r>
              <a:rPr lang="en-US" sz="1000" i="1" spc="-5" dirty="0">
                <a:solidFill>
                  <a:srgbClr val="5A5A5F"/>
                </a:solidFill>
                <a:latin typeface="Arial"/>
                <a:cs typeface="Arial"/>
              </a:rPr>
              <a:t>UX XXX </a:t>
            </a:r>
            <a:r>
              <a:rPr lang="en-US" sz="1000" i="1" spc="-5" dirty="0" err="1">
                <a:solidFill>
                  <a:srgbClr val="5A5A5F"/>
                </a:solidFill>
                <a:latin typeface="Arial"/>
                <a:cs typeface="Arial"/>
              </a:rPr>
              <a:t>XXX</a:t>
            </a:r>
            <a:r>
              <a:rPr lang="en-US" sz="1000" i="1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US" sz="1000" i="1" spc="-5" dirty="0" err="1">
                <a:solidFill>
                  <a:srgbClr val="5A5A5F"/>
                </a:solidFill>
                <a:latin typeface="Arial"/>
                <a:cs typeface="Arial"/>
              </a:rPr>
              <a:t>XXX</a:t>
            </a:r>
            <a:r>
              <a:rPr lang="en-US" sz="1000" i="1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BE.  Please contact your Business </a:t>
            </a:r>
            <a:r>
              <a:rPr lang="en-US" sz="1000" spc="-5" dirty="0" err="1">
                <a:solidFill>
                  <a:srgbClr val="5A5A5F"/>
                </a:solidFill>
                <a:latin typeface="Arial"/>
                <a:cs typeface="Arial"/>
              </a:rPr>
              <a:t>eSolutions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 Manager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7538" y="5059642"/>
            <a:ext cx="4189729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Either email or telephone are mandatory for EAD for sender and the addressee. </a:t>
            </a:r>
          </a:p>
          <a:p>
            <a:pPr marL="12700" marR="5080">
              <a:lnSpc>
                <a:spcPct val="100000"/>
              </a:lnSpc>
            </a:pP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For delivery, this information will be used to contact the addressee to complete the customs clearance. </a:t>
            </a:r>
          </a:p>
          <a:p>
            <a:pPr marL="12700" marR="5080">
              <a:lnSpc>
                <a:spcPct val="100000"/>
              </a:lnSpc>
            </a:pPr>
            <a:endParaRPr lang="en-US" sz="1000" spc="-5" dirty="0">
              <a:solidFill>
                <a:srgbClr val="5A5A5F"/>
              </a:solidFill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Also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,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 this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information will enable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provision of enhancements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,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such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a</a:t>
            </a:r>
            <a:r>
              <a:rPr lang="nl-BE" sz="1000" spc="-5" dirty="0">
                <a:solidFill>
                  <a:srgbClr val="5A5A5F"/>
                </a:solidFill>
                <a:latin typeface="Arial"/>
                <a:cs typeface="Arial"/>
              </a:rPr>
              <a:t>s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 automatic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SMS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or email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notifications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and delivery</a:t>
            </a:r>
            <a:r>
              <a:rPr sz="1000" spc="-15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choices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000" dirty="0" err="1">
                <a:solidFill>
                  <a:srgbClr val="5A5A5F"/>
                </a:solidFill>
                <a:latin typeface="Arial"/>
                <a:cs typeface="Arial"/>
              </a:rPr>
              <a:t>for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000" dirty="0" err="1">
                <a:solidFill>
                  <a:srgbClr val="5A5A5F"/>
                </a:solidFill>
                <a:latin typeface="Arial"/>
                <a:cs typeface="Arial"/>
              </a:rPr>
              <a:t>the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000" dirty="0" err="1">
                <a:solidFill>
                  <a:srgbClr val="5A5A5F"/>
                </a:solidFill>
                <a:latin typeface="Arial"/>
                <a:cs typeface="Arial"/>
              </a:rPr>
              <a:t>addressee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, as more </a:t>
            </a:r>
            <a:r>
              <a:rPr lang="nl-BE" sz="1000" dirty="0" err="1">
                <a:solidFill>
                  <a:srgbClr val="5A5A5F"/>
                </a:solidFill>
                <a:latin typeface="Arial"/>
                <a:cs typeface="Arial"/>
              </a:rPr>
              <a:t>posts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000" dirty="0" err="1">
                <a:solidFill>
                  <a:srgbClr val="5A5A5F"/>
                </a:solidFill>
                <a:latin typeface="Arial"/>
                <a:cs typeface="Arial"/>
              </a:rPr>
              <a:t>implement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lang="nl-BE" sz="1000" dirty="0" err="1">
                <a:solidFill>
                  <a:srgbClr val="5A5A5F"/>
                </a:solidFill>
                <a:latin typeface="Arial"/>
                <a:cs typeface="Arial"/>
              </a:rPr>
              <a:t>this</a:t>
            </a:r>
            <a:r>
              <a:rPr lang="nl-BE" sz="1000" dirty="0">
                <a:solidFill>
                  <a:srgbClr val="5A5A5F"/>
                </a:solidFill>
                <a:latin typeface="Arial"/>
                <a:cs typeface="Arial"/>
              </a:rPr>
              <a:t> type of solution.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904214" y="2259363"/>
            <a:ext cx="161290" cy="115570"/>
          </a:xfrm>
          <a:custGeom>
            <a:avLst/>
            <a:gdLst/>
            <a:ahLst/>
            <a:cxnLst/>
            <a:rect l="l" t="t" r="r" b="b"/>
            <a:pathLst>
              <a:path w="161289" h="115569">
                <a:moveTo>
                  <a:pt x="0" y="92443"/>
                </a:moveTo>
                <a:lnTo>
                  <a:pt x="109537" y="92443"/>
                </a:lnTo>
                <a:lnTo>
                  <a:pt x="109537" y="115201"/>
                </a:lnTo>
                <a:lnTo>
                  <a:pt x="160680" y="57543"/>
                </a:lnTo>
                <a:lnTo>
                  <a:pt x="109537" y="0"/>
                </a:lnTo>
                <a:lnTo>
                  <a:pt x="109537" y="22644"/>
                </a:lnTo>
                <a:lnTo>
                  <a:pt x="0" y="22644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878266" y="3624121"/>
            <a:ext cx="161290" cy="115570"/>
          </a:xfrm>
          <a:custGeom>
            <a:avLst/>
            <a:gdLst/>
            <a:ahLst/>
            <a:cxnLst/>
            <a:rect l="l" t="t" r="r" b="b"/>
            <a:pathLst>
              <a:path w="161289" h="115570">
                <a:moveTo>
                  <a:pt x="0" y="92443"/>
                </a:moveTo>
                <a:lnTo>
                  <a:pt x="109537" y="92443"/>
                </a:lnTo>
                <a:lnTo>
                  <a:pt x="109537" y="115201"/>
                </a:lnTo>
                <a:lnTo>
                  <a:pt x="160680" y="57543"/>
                </a:lnTo>
                <a:lnTo>
                  <a:pt x="109537" y="0"/>
                </a:lnTo>
                <a:lnTo>
                  <a:pt x="109537" y="22644"/>
                </a:lnTo>
                <a:lnTo>
                  <a:pt x="0" y="22644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904214" y="5041963"/>
            <a:ext cx="161290" cy="115570"/>
          </a:xfrm>
          <a:custGeom>
            <a:avLst/>
            <a:gdLst/>
            <a:ahLst/>
            <a:cxnLst/>
            <a:rect l="l" t="t" r="r" b="b"/>
            <a:pathLst>
              <a:path w="161289" h="115570">
                <a:moveTo>
                  <a:pt x="0" y="92443"/>
                </a:moveTo>
                <a:lnTo>
                  <a:pt x="109537" y="92443"/>
                </a:lnTo>
                <a:lnTo>
                  <a:pt x="109537" y="115201"/>
                </a:lnTo>
                <a:lnTo>
                  <a:pt x="160680" y="57543"/>
                </a:lnTo>
                <a:lnTo>
                  <a:pt x="109537" y="0"/>
                </a:lnTo>
                <a:lnTo>
                  <a:pt x="109537" y="22644"/>
                </a:lnTo>
                <a:lnTo>
                  <a:pt x="0" y="22644"/>
                </a:lnTo>
              </a:path>
            </a:pathLst>
          </a:custGeom>
          <a:ln w="12700">
            <a:solidFill>
              <a:srgbClr val="EF263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0004" y="4522884"/>
            <a:ext cx="421335" cy="4213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230856" y="4649672"/>
            <a:ext cx="3341144" cy="530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>
                <a:solidFill>
                  <a:srgbClr val="5A5A5F"/>
                </a:solidFill>
                <a:latin typeface="Arial"/>
                <a:cs typeface="Arial"/>
              </a:rPr>
              <a:t>Additional </a:t>
            </a: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product</a:t>
            </a:r>
            <a:r>
              <a:rPr sz="1300" b="1" spc="-90" dirty="0">
                <a:solidFill>
                  <a:srgbClr val="5A5A5F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5A5A5F"/>
                </a:solidFill>
                <a:latin typeface="Arial"/>
                <a:cs typeface="Arial"/>
              </a:rPr>
              <a:t>features</a:t>
            </a:r>
            <a:r>
              <a:rPr lang="en-US" sz="1300" b="1" dirty="0">
                <a:solidFill>
                  <a:srgbClr val="5A5A5F"/>
                </a:solidFill>
                <a:latin typeface="Arial"/>
                <a:cs typeface="Arial"/>
              </a:rPr>
              <a:t> (mandatory)</a:t>
            </a:r>
            <a:endParaRPr sz="1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156210" indent="-143510">
              <a:lnSpc>
                <a:spcPct val="100000"/>
              </a:lnSpc>
              <a:buClr>
                <a:srgbClr val="EF2637"/>
              </a:buClr>
              <a:buChar char="•"/>
              <a:tabLst>
                <a:tab pos="156845" algn="l"/>
              </a:tabLst>
            </a:pP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Recipient </a:t>
            </a:r>
            <a:r>
              <a:rPr sz="1000" dirty="0">
                <a:solidFill>
                  <a:srgbClr val="5A5A5F"/>
                </a:solidFill>
                <a:latin typeface="Arial"/>
                <a:cs typeface="Arial"/>
              </a:rPr>
              <a:t>telephone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number and</a:t>
            </a:r>
            <a:r>
              <a:rPr lang="en-US" sz="1000" spc="-5" dirty="0">
                <a:solidFill>
                  <a:srgbClr val="5A5A5F"/>
                </a:solidFill>
                <a:latin typeface="Arial"/>
                <a:cs typeface="Arial"/>
              </a:rPr>
              <a:t>/</a:t>
            </a:r>
            <a:r>
              <a:rPr lang="en-US" sz="1000" spc="-70" dirty="0">
                <a:solidFill>
                  <a:srgbClr val="5A5A5F"/>
                </a:solidFill>
                <a:latin typeface="Arial"/>
                <a:cs typeface="Arial"/>
              </a:rPr>
              <a:t>or </a:t>
            </a:r>
            <a:r>
              <a:rPr sz="1000" spc="-5" dirty="0">
                <a:solidFill>
                  <a:srgbClr val="5A5A5F"/>
                </a:solidFill>
                <a:latin typeface="Arial"/>
                <a:cs typeface="Arial"/>
              </a:rPr>
              <a:t>email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62608" y="4096537"/>
            <a:ext cx="644817" cy="3054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/>
              <a:t>MOVE YOUR </a:t>
            </a:r>
            <a:r>
              <a:rPr spc="-10" dirty="0"/>
              <a:t>PARCELS TO </a:t>
            </a:r>
            <a:r>
              <a:rPr dirty="0"/>
              <a:t>THE </a:t>
            </a:r>
            <a:r>
              <a:rPr spc="-15" dirty="0"/>
              <a:t>FAST</a:t>
            </a:r>
            <a:r>
              <a:rPr spc="-155" dirty="0"/>
              <a:t> </a:t>
            </a:r>
            <a:r>
              <a:rPr spc="-5" dirty="0"/>
              <a:t>LANE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B71D01E1DDC444920DB10AECF963B3" ma:contentTypeVersion="8" ma:contentTypeDescription="Een nieuw document maken." ma:contentTypeScope="" ma:versionID="0a4fdc8d1448ebc076906bcb29584701">
  <xsd:schema xmlns:xsd="http://www.w3.org/2001/XMLSchema" xmlns:xs="http://www.w3.org/2001/XMLSchema" xmlns:p="http://schemas.microsoft.com/office/2006/metadata/properties" xmlns:ns2="8ec98164-af93-4927-97d8-998ca3fcbf00" targetNamespace="http://schemas.microsoft.com/office/2006/metadata/properties" ma:root="true" ma:fieldsID="fa4355aa5f3c1c564ba6b30484f1042a" ns2:_="">
    <xsd:import namespace="8ec98164-af93-4927-97d8-998ca3fcbf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98164-af93-4927-97d8-998ca3fcbf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85F058-3FEE-423B-AA8F-5BE078CB199D}"/>
</file>

<file path=customXml/itemProps2.xml><?xml version="1.0" encoding="utf-8"?>
<ds:datastoreItem xmlns:ds="http://schemas.openxmlformats.org/officeDocument/2006/customXml" ds:itemID="{3E8293FB-B14D-458D-8B22-59C0DF3A1F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E1869A-B1DF-4420-AAC9-24D680269CC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2259</Words>
  <Application>Microsoft Office PowerPoint</Application>
  <PresentationFormat>Custom</PresentationFormat>
  <Paragraphs>345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Lucida Sans</vt:lpstr>
      <vt:lpstr>Times New Roman</vt:lpstr>
      <vt:lpstr>Wingdings</vt:lpstr>
      <vt:lpstr>Office Theme</vt:lpstr>
      <vt:lpstr>PowerPoint Presentation</vt:lpstr>
      <vt:lpstr> Electronic Advance Data requirements</vt:lpstr>
      <vt:lpstr>Overview</vt:lpstr>
      <vt:lpstr>How do you benefit?</vt:lpstr>
      <vt:lpstr>Timeframe and Scope</vt:lpstr>
      <vt:lpstr>CN22</vt:lpstr>
      <vt:lpstr>CN23</vt:lpstr>
      <vt:lpstr>EAD Requirements  (1/3)</vt:lpstr>
      <vt:lpstr>EAD Requirements (2/3)</vt:lpstr>
      <vt:lpstr>EAD Mandatory data elements – summary (3/3)</vt:lpstr>
      <vt:lpstr>Data Quality</vt:lpstr>
      <vt:lpstr>Technical Readiness</vt:lpstr>
      <vt:lpstr>Support</vt:lpstr>
      <vt:lpstr>What is S10?</vt:lpstr>
      <vt:lpstr>S10 for Tracked Products</vt:lpstr>
      <vt:lpstr>S10 for Untracked (Semi-tracked) Products</vt:lpstr>
      <vt:lpstr>Additional Information  What to do?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CARVALHO HAMILTON Marilia</dc:creator>
  <cp:lastModifiedBy>CARVALHO HAMILTON Marilia</cp:lastModifiedBy>
  <cp:revision>83</cp:revision>
  <cp:lastPrinted>2018-08-27T07:48:16Z</cp:lastPrinted>
  <dcterms:created xsi:type="dcterms:W3CDTF">2018-08-23T13:46:40Z</dcterms:created>
  <dcterms:modified xsi:type="dcterms:W3CDTF">2022-10-07T07:42:29Z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2018-08-09T00:00:00Z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2018-08-23T00:00:00Z</vt:filetime>
  </property>
  <property fmtid="{D5CDD505-2E9C-101B-9397-08002B2CF9AE}" pid="5" name="ContentTypeId">
    <vt:lpwstr>0x010100A3683598879F3A4B813F007F1C089373</vt:lpwstr>
  </property>
</Properties>
</file>